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396" r:id="rId2"/>
    <p:sldId id="381" r:id="rId3"/>
    <p:sldId id="385" r:id="rId4"/>
    <p:sldId id="386" r:id="rId5"/>
    <p:sldId id="387" r:id="rId6"/>
    <p:sldId id="388" r:id="rId7"/>
    <p:sldId id="389" r:id="rId8"/>
    <p:sldId id="390" r:id="rId9"/>
    <p:sldId id="391" r:id="rId10"/>
    <p:sldId id="392" r:id="rId11"/>
    <p:sldId id="393" r:id="rId12"/>
    <p:sldId id="397" r:id="rId13"/>
    <p:sldId id="398" r:id="rId14"/>
    <p:sldId id="394" r:id="rId15"/>
    <p:sldId id="395" r:id="rId16"/>
  </p:sldIdLst>
  <p:sldSz cx="12192000" cy="6858000"/>
  <p:notesSz cx="6858000" cy="9144000"/>
  <p:defaultTextStyle>
    <a:defPPr>
      <a:defRPr lang="en-US"/>
    </a:defPPr>
    <a:lvl1pPr marL="0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446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891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3337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7783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2229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6674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401120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5566" algn="l" defTabSz="1828891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49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20" y="2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myerauedu-my.sharepoint.com/personal/lannind_erau_edu/Documents/RP%20Research/URI%20Ignite%20Testing%20and%20Data/URI%20Test%20Data/All%20Stress%20Concentration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myerauedu-my.sharepoint.com/personal/lannind_erau_edu/Documents/RP%20Research/URI%20Ignite%20Testing%20and%20Data/URI%20Test%20Data/All%20Stress%20Concentration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myerauedu-my.sharepoint.com/personal/lannind_erau_edu/Documents/RP%20Research/URI%20Ignite%20Testing%20and%20Data/URI%20Test%20Data/All%20Stress%20Concentration%20Data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20%</c:v>
          </c:tx>
          <c:spPr>
            <a:pattFill prst="wdDnDiag">
              <a:fgClr>
                <a:srgbClr val="0070C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numRef>
              <c:f>'[All Stress Concentration Data.xlsx]Stress'!$AM$4:$AO$4</c:f>
              <c:numCache>
                <c:formatCode>General</c:formatCode>
                <c:ptCount val="3"/>
                <c:pt idx="0">
                  <c:v>2.2000000000000002</c:v>
                </c:pt>
                <c:pt idx="1">
                  <c:v>2.4</c:v>
                </c:pt>
                <c:pt idx="2">
                  <c:v>2.5</c:v>
                </c:pt>
              </c:numCache>
            </c:numRef>
          </c:cat>
          <c:val>
            <c:numRef>
              <c:f>'[All Stress Concentration Data.xlsx]Stress'!$C$12:$E$12</c:f>
              <c:numCache>
                <c:formatCode>General</c:formatCode>
                <c:ptCount val="3"/>
                <c:pt idx="0">
                  <c:v>1822.4987465873614</c:v>
                </c:pt>
                <c:pt idx="1">
                  <c:v>1476.4563921034237</c:v>
                </c:pt>
                <c:pt idx="2">
                  <c:v>1363.0529736541141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9DC-4D8A-8492-94D4CBE41D30}"/>
            </c:ext>
          </c:extLst>
        </c:ser>
        <c:ser>
          <c:idx val="1"/>
          <c:order val="1"/>
          <c:tx>
            <c:v>20%</c:v>
          </c:tx>
          <c:spPr>
            <a:pattFill prst="wdDnDiag">
              <a:fgClr>
                <a:schemeClr val="accent2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numRef>
              <c:f>'[All Stress Concentration Data.xlsx]Stress'!$AM$4:$AO$4</c:f>
              <c:numCache>
                <c:formatCode>General</c:formatCode>
                <c:ptCount val="3"/>
                <c:pt idx="0">
                  <c:v>2.2000000000000002</c:v>
                </c:pt>
                <c:pt idx="1">
                  <c:v>2.4</c:v>
                </c:pt>
                <c:pt idx="2">
                  <c:v>2.5</c:v>
                </c:pt>
              </c:numCache>
            </c:numRef>
          </c:cat>
          <c:val>
            <c:numRef>
              <c:f>'[All Stress Concentration Data.xlsx]Stress'!$M$12:$O$12</c:f>
              <c:numCache>
                <c:formatCode>General</c:formatCode>
                <c:ptCount val="3"/>
                <c:pt idx="0">
                  <c:v>2637.2443652000002</c:v>
                </c:pt>
                <c:pt idx="1">
                  <c:v>2061.2670022500001</c:v>
                </c:pt>
                <c:pt idx="2">
                  <c:v>1856.185281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9DC-4D8A-8492-94D4CBE41D30}"/>
            </c:ext>
          </c:extLst>
        </c:ser>
        <c:ser>
          <c:idx val="6"/>
          <c:order val="2"/>
          <c:tx>
            <c:v>20%</c:v>
          </c:tx>
          <c:spPr>
            <a:pattFill prst="wdDnDiag">
              <a:fgClr>
                <a:schemeClr val="accent6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val>
            <c:numRef>
              <c:f>'[All Stress Concentration Data.xlsx]Stress'!$W$12:$Y$12</c:f>
              <c:numCache>
                <c:formatCode>General</c:formatCode>
                <c:ptCount val="3"/>
                <c:pt idx="0">
                  <c:v>1733.4284639564546</c:v>
                </c:pt>
                <c:pt idx="1">
                  <c:v>1506.742746120852</c:v>
                </c:pt>
                <c:pt idx="2">
                  <c:v>1346.1839689905969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9DC-4D8A-8492-94D4CBE41D30}"/>
            </c:ext>
          </c:extLst>
        </c:ser>
        <c:ser>
          <c:idx val="9"/>
          <c:order val="3"/>
          <c:tx>
            <c:v>20%</c:v>
          </c:tx>
          <c:spPr>
            <a:pattFill prst="wdDnDiag">
              <a:fgClr>
                <a:schemeClr val="accent4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Pt>
            <c:idx val="2"/>
            <c:invertIfNegative val="0"/>
            <c:bubble3D val="0"/>
            <c:spPr>
              <a:pattFill prst="wdDnDiag">
                <a:fgClr>
                  <a:schemeClr val="accent5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09DC-4D8A-8492-94D4CBE41D30}"/>
              </c:ext>
            </c:extLst>
          </c:dPt>
          <c:val>
            <c:numRef>
              <c:f>'[All Stress Concentration Data.xlsx]Stress'!$AA$12:$AC$12</c:f>
              <c:numCache>
                <c:formatCode>General</c:formatCode>
                <c:ptCount val="3"/>
                <c:pt idx="0">
                  <c:v>2998.3925846415095</c:v>
                </c:pt>
                <c:pt idx="1">
                  <c:v>2030.748906808233</c:v>
                </c:pt>
                <c:pt idx="2">
                  <c:v>1974.3492571861582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09DC-4D8A-8492-94D4CBE41D30}"/>
            </c:ext>
          </c:extLst>
        </c:ser>
        <c:ser>
          <c:idx val="2"/>
          <c:order val="4"/>
          <c:tx>
            <c:v>40%</c:v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'[All Stress Concentration Data.xlsx]Stress'!$AM$4:$AO$4</c:f>
              <c:numCache>
                <c:formatCode>General</c:formatCode>
                <c:ptCount val="3"/>
                <c:pt idx="0">
                  <c:v>2.2000000000000002</c:v>
                </c:pt>
                <c:pt idx="1">
                  <c:v>2.4</c:v>
                </c:pt>
                <c:pt idx="2">
                  <c:v>2.5</c:v>
                </c:pt>
              </c:numCache>
            </c:numRef>
          </c:cat>
          <c:val>
            <c:numRef>
              <c:f>'[All Stress Concentration Data.xlsx]Stress'!$C$26:$E$26</c:f>
              <c:numCache>
                <c:formatCode>General</c:formatCode>
                <c:ptCount val="3"/>
                <c:pt idx="0">
                  <c:v>2497.9151579677173</c:v>
                </c:pt>
                <c:pt idx="1">
                  <c:v>2283.7412113719411</c:v>
                </c:pt>
                <c:pt idx="2">
                  <c:v>2033.0605868866824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09DC-4D8A-8492-94D4CBE41D30}"/>
            </c:ext>
          </c:extLst>
        </c:ser>
        <c:ser>
          <c:idx val="3"/>
          <c:order val="5"/>
          <c:tx>
            <c:v>40%</c:v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'[All Stress Concentration Data.xlsx]Stress'!$AM$4:$AO$4</c:f>
              <c:numCache>
                <c:formatCode>General</c:formatCode>
                <c:ptCount val="3"/>
                <c:pt idx="0">
                  <c:v>2.2000000000000002</c:v>
                </c:pt>
                <c:pt idx="1">
                  <c:v>2.4</c:v>
                </c:pt>
                <c:pt idx="2">
                  <c:v>2.5</c:v>
                </c:pt>
              </c:numCache>
            </c:numRef>
          </c:cat>
          <c:val>
            <c:numRef>
              <c:f>'[All Stress Concentration Data.xlsx]Stress'!$M$26:$O$26</c:f>
              <c:numCache>
                <c:formatCode>General</c:formatCode>
                <c:ptCount val="3"/>
                <c:pt idx="0">
                  <c:v>3435.05</c:v>
                </c:pt>
                <c:pt idx="1">
                  <c:v>2516.2910972918207</c:v>
                </c:pt>
                <c:pt idx="2">
                  <c:v>2416.1813999999999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09DC-4D8A-8492-94D4CBE41D30}"/>
            </c:ext>
          </c:extLst>
        </c:ser>
        <c:ser>
          <c:idx val="7"/>
          <c:order val="6"/>
          <c:tx>
            <c:v>40%</c:v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val>
            <c:numRef>
              <c:f>'[All Stress Concentration Data.xlsx]Stress'!$W$26:$Y$26</c:f>
              <c:numCache>
                <c:formatCode>General</c:formatCode>
                <c:ptCount val="3"/>
                <c:pt idx="0">
                  <c:v>2649.8961880000002</c:v>
                </c:pt>
                <c:pt idx="1">
                  <c:v>2103.0539801679461</c:v>
                </c:pt>
                <c:pt idx="2">
                  <c:v>1867.258166186461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9DC-4D8A-8492-94D4CBE41D30}"/>
            </c:ext>
          </c:extLst>
        </c:ser>
        <c:ser>
          <c:idx val="10"/>
          <c:order val="7"/>
          <c:tx>
            <c:v>40%</c:v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val>
            <c:numRef>
              <c:f>'[All Stress Concentration Data.xlsx]Stress'!$AA$26:$AC$26</c:f>
              <c:numCache>
                <c:formatCode>General</c:formatCode>
                <c:ptCount val="3"/>
                <c:pt idx="0">
                  <c:v>3430.0264342464043</c:v>
                </c:pt>
                <c:pt idx="1">
                  <c:v>2588.0591383123706</c:v>
                </c:pt>
                <c:pt idx="2">
                  <c:v>2424.4401826104213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09DC-4D8A-8492-94D4CBE41D30}"/>
            </c:ext>
          </c:extLst>
        </c:ser>
        <c:ser>
          <c:idx val="4"/>
          <c:order val="8"/>
          <c:tx>
            <c:v>60%</c:v>
          </c:tx>
          <c:spPr>
            <a:pattFill prst="narHorz">
              <a:fgClr>
                <a:srgbClr val="0070C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numRef>
              <c:f>'[All Stress Concentration Data.xlsx]Stress'!$AM$4:$AO$4</c:f>
              <c:numCache>
                <c:formatCode>General</c:formatCode>
                <c:ptCount val="3"/>
                <c:pt idx="0">
                  <c:v>2.2000000000000002</c:v>
                </c:pt>
                <c:pt idx="1">
                  <c:v>2.4</c:v>
                </c:pt>
                <c:pt idx="2">
                  <c:v>2.5</c:v>
                </c:pt>
              </c:numCache>
            </c:numRef>
          </c:cat>
          <c:val>
            <c:numRef>
              <c:f>'[All Stress Concentration Data.xlsx]Stress'!$C$43:$E$43</c:f>
              <c:numCache>
                <c:formatCode>General</c:formatCode>
                <c:ptCount val="3"/>
                <c:pt idx="0">
                  <c:v>3314.2656654180623</c:v>
                </c:pt>
                <c:pt idx="1">
                  <c:v>2963.7288101020449</c:v>
                </c:pt>
                <c:pt idx="2">
                  <c:v>2835.5869950000001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09DC-4D8A-8492-94D4CBE41D30}"/>
            </c:ext>
          </c:extLst>
        </c:ser>
        <c:ser>
          <c:idx val="5"/>
          <c:order val="9"/>
          <c:tx>
            <c:v>60%</c:v>
          </c:tx>
          <c:spPr>
            <a:pattFill prst="narHorz">
              <a:fgClr>
                <a:schemeClr val="accent2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numRef>
              <c:f>'[All Stress Concentration Data.xlsx]Stress'!$AM$4:$AO$4</c:f>
              <c:numCache>
                <c:formatCode>General</c:formatCode>
                <c:ptCount val="3"/>
                <c:pt idx="0">
                  <c:v>2.2000000000000002</c:v>
                </c:pt>
                <c:pt idx="1">
                  <c:v>2.4</c:v>
                </c:pt>
                <c:pt idx="2">
                  <c:v>2.5</c:v>
                </c:pt>
              </c:numCache>
            </c:numRef>
          </c:cat>
          <c:val>
            <c:numRef>
              <c:f>'[All Stress Concentration Data.xlsx]Stress'!$M$43:$O$43</c:f>
              <c:numCache>
                <c:formatCode>General</c:formatCode>
                <c:ptCount val="3"/>
                <c:pt idx="0">
                  <c:v>3784.4420474715321</c:v>
                </c:pt>
                <c:pt idx="1">
                  <c:v>3374.2011594525075</c:v>
                </c:pt>
                <c:pt idx="2">
                  <c:v>2964.4045404065891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09DC-4D8A-8492-94D4CBE41D30}"/>
            </c:ext>
          </c:extLst>
        </c:ser>
        <c:ser>
          <c:idx val="8"/>
          <c:order val="10"/>
          <c:tx>
            <c:v>60%</c:v>
          </c:tx>
          <c:spPr>
            <a:pattFill prst="dkHorz">
              <a:fgClr>
                <a:schemeClr val="accent6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val>
            <c:numRef>
              <c:f>'[All Stress Concentration Data.xlsx]Stress'!$W$43:$Y$43</c:f>
              <c:numCache>
                <c:formatCode>General</c:formatCode>
                <c:ptCount val="3"/>
                <c:pt idx="0">
                  <c:v>3583.0306171614475</c:v>
                </c:pt>
                <c:pt idx="1">
                  <c:v>2650.5010501796301</c:v>
                </c:pt>
                <c:pt idx="2">
                  <c:v>2074.8819312831015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09DC-4D8A-8492-94D4CBE41D30}"/>
            </c:ext>
          </c:extLst>
        </c:ser>
        <c:ser>
          <c:idx val="11"/>
          <c:order val="11"/>
          <c:tx>
            <c:v>60%</c:v>
          </c:tx>
          <c:spPr>
            <a:pattFill prst="dkHorz">
              <a:fgClr>
                <a:schemeClr val="accent5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val>
            <c:numRef>
              <c:f>'[All Stress Concentration Data.xlsx]Stress'!$AA$43:$AC$43</c:f>
              <c:numCache>
                <c:formatCode>General</c:formatCode>
                <c:ptCount val="3"/>
                <c:pt idx="0">
                  <c:v>3597.7656882112155</c:v>
                </c:pt>
                <c:pt idx="1">
                  <c:v>3001.226234682998</c:v>
                </c:pt>
                <c:pt idx="2">
                  <c:v>2636.827720029275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9DC-4D8A-8492-94D4CBE41D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74784431"/>
        <c:axId val="574799823"/>
      </c:barChart>
      <c:catAx>
        <c:axId val="574784431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kt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799823"/>
        <c:crosses val="autoZero"/>
        <c:auto val="1"/>
        <c:lblAlgn val="ctr"/>
        <c:lblOffset val="100"/>
        <c:noMultiLvlLbl val="0"/>
      </c:catAx>
      <c:valAx>
        <c:axId val="5747998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/>
                  <a:t>Nominal Stress [PSI]</a:t>
                </a:r>
              </a:p>
            </c:rich>
          </c:tx>
          <c:layout>
            <c:manualLayout>
              <c:xMode val="edge"/>
              <c:yMode val="edge"/>
              <c:x val="0"/>
              <c:y val="0.2167862037706967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7844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Notch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20%</c:v>
          </c:tx>
          <c:spPr>
            <a:ln w="19050" cap="rnd">
              <a:noFill/>
              <a:round/>
            </a:ln>
            <a:effectLst/>
          </c:spPr>
          <c:marker>
            <c:symbol val="x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'[All Stress Concentration Data.xlsx]kt'!$G$5,'[All Stress Concentration Data.xlsx]kt'!$G$12,'[All Stress Concentration Data.xlsx]kt'!$G$19</c:f>
              <c:numCache>
                <c:formatCode>General</c:formatCode>
                <c:ptCount val="3"/>
                <c:pt idx="0">
                  <c:v>0.26981597239217114</c:v>
                </c:pt>
                <c:pt idx="1">
                  <c:v>0.20206655053714856</c:v>
                </c:pt>
                <c:pt idx="2">
                  <c:v>0.15150528042550773</c:v>
                </c:pt>
              </c:numCache>
            </c:numRef>
          </c:xVal>
          <c:yVal>
            <c:numRef>
              <c:f>'[All Stress Concentration Data.xlsx]kt'!$K$2,'[All Stress Concentration Data.xlsx]kt'!$K$9,'[All Stress Concentration Data.xlsx]kt'!$K$16</c:f>
              <c:numCache>
                <c:formatCode>General</c:formatCode>
                <c:ptCount val="3"/>
                <c:pt idx="0">
                  <c:v>1.1155395102896808</c:v>
                </c:pt>
                <c:pt idx="1">
                  <c:v>1.3769610787920457</c:v>
                </c:pt>
                <c:pt idx="2">
                  <c:v>1.4917677938315967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DF8-4765-953A-95AF1EBF48E6}"/>
            </c:ext>
          </c:extLst>
        </c:ser>
        <c:ser>
          <c:idx val="1"/>
          <c:order val="1"/>
          <c:tx>
            <c:v>40%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'[All Stress Concentration Data.xlsx]kt'!$G$5,'[All Stress Concentration Data.xlsx]kt'!$G$12,'[All Stress Concentration Data.xlsx]kt'!$G$19</c:f>
              <c:numCache>
                <c:formatCode>General</c:formatCode>
                <c:ptCount val="3"/>
                <c:pt idx="0">
                  <c:v>0.26981597239217114</c:v>
                </c:pt>
                <c:pt idx="1">
                  <c:v>0.20206655053714856</c:v>
                </c:pt>
                <c:pt idx="2">
                  <c:v>0.15150528042550773</c:v>
                </c:pt>
              </c:numCache>
            </c:numRef>
          </c:xVal>
          <c:yVal>
            <c:numRef>
              <c:f>'[All Stress Concentration Data.xlsx]kt'!$K$3,'[All Stress Concentration Data.xlsx]kt'!$K$10,'[All Stress Concentration Data.xlsx]kt'!$K$17</c:f>
              <c:numCache>
                <c:formatCode>General</c:formatCode>
                <c:ptCount val="3"/>
                <c:pt idx="0">
                  <c:v>1.3344814095595439</c:v>
                </c:pt>
                <c:pt idx="1">
                  <c:v>1.4596901618120579</c:v>
                </c:pt>
                <c:pt idx="2">
                  <c:v>1.6396450586605031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BDF8-4765-953A-95AF1EBF48E6}"/>
            </c:ext>
          </c:extLst>
        </c:ser>
        <c:ser>
          <c:idx val="2"/>
          <c:order val="2"/>
          <c:tx>
            <c:v>60%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'[All Stress Concentration Data.xlsx]kt'!$G$5,'[All Stress Concentration Data.xlsx]kt'!$G$12,'[All Stress Concentration Data.xlsx]kt'!$G$19</c:f>
              <c:numCache>
                <c:formatCode>General</c:formatCode>
                <c:ptCount val="3"/>
                <c:pt idx="0">
                  <c:v>0.26981597239217114</c:v>
                </c:pt>
                <c:pt idx="1">
                  <c:v>0.20206655053714856</c:v>
                </c:pt>
                <c:pt idx="2">
                  <c:v>0.15150528042550773</c:v>
                </c:pt>
              </c:numCache>
            </c:numRef>
          </c:xVal>
          <c:yVal>
            <c:numRef>
              <c:f>'[All Stress Concentration Data.xlsx]kt'!$K$4,'[All Stress Concentration Data.xlsx]kt'!$K$11,'[All Stress Concentration Data.xlsx]kt'!$K$18</c:f>
              <c:numCache>
                <c:formatCode>General</c:formatCode>
                <c:ptCount val="3"/>
                <c:pt idx="0">
                  <c:v>1.1724679966117035</c:v>
                </c:pt>
                <c:pt idx="1">
                  <c:v>1.3112295174242696</c:v>
                </c:pt>
                <c:pt idx="2">
                  <c:v>1.3703835905240114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BDF8-4765-953A-95AF1EBF48E6}"/>
            </c:ext>
          </c:extLst>
        </c:ser>
        <c:ser>
          <c:idx val="3"/>
          <c:order val="3"/>
          <c:tx>
            <c:v>Theory</c:v>
          </c:tx>
          <c:spPr>
            <a:ln w="2540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'[All Stress Concentration Data.xlsx]kt'!$AB$3:$AB$20</c:f>
              <c:numCache>
                <c:formatCode>General</c:formatCode>
                <c:ptCount val="18"/>
                <c:pt idx="0">
                  <c:v>0.05</c:v>
                </c:pt>
                <c:pt idx="1">
                  <c:v>0.1</c:v>
                </c:pt>
                <c:pt idx="2">
                  <c:v>0.15</c:v>
                </c:pt>
                <c:pt idx="3">
                  <c:v>0.2</c:v>
                </c:pt>
                <c:pt idx="4">
                  <c:v>0.25</c:v>
                </c:pt>
                <c:pt idx="5">
                  <c:v>0.3</c:v>
                </c:pt>
                <c:pt idx="6">
                  <c:v>0.35</c:v>
                </c:pt>
                <c:pt idx="7">
                  <c:v>0.4</c:v>
                </c:pt>
                <c:pt idx="8">
                  <c:v>0.45</c:v>
                </c:pt>
                <c:pt idx="9">
                  <c:v>0.5</c:v>
                </c:pt>
                <c:pt idx="10">
                  <c:v>0.55000000000000004</c:v>
                </c:pt>
                <c:pt idx="11">
                  <c:v>0.6</c:v>
                </c:pt>
                <c:pt idx="12">
                  <c:v>0.65</c:v>
                </c:pt>
                <c:pt idx="13">
                  <c:v>0.7</c:v>
                </c:pt>
                <c:pt idx="14">
                  <c:v>0.75</c:v>
                </c:pt>
                <c:pt idx="15">
                  <c:v>0.8</c:v>
                </c:pt>
                <c:pt idx="16">
                  <c:v>0.85</c:v>
                </c:pt>
                <c:pt idx="17">
                  <c:v>0.9</c:v>
                </c:pt>
              </c:numCache>
            </c:numRef>
          </c:xVal>
          <c:yVal>
            <c:numRef>
              <c:f>'[All Stress Concentration Data.xlsx]kt'!$AC$3:$AC$20</c:f>
              <c:numCache>
                <c:formatCode>General</c:formatCode>
                <c:ptCount val="18"/>
                <c:pt idx="0">
                  <c:v>2.893973125</c:v>
                </c:pt>
                <c:pt idx="1">
                  <c:v>2.7282950000000001</c:v>
                </c:pt>
                <c:pt idx="2">
                  <c:v>2.5682693749999999</c:v>
                </c:pt>
                <c:pt idx="3">
                  <c:v>2.4142000000000001</c:v>
                </c:pt>
                <c:pt idx="4">
                  <c:v>2.2663906250000001</c:v>
                </c:pt>
                <c:pt idx="5">
                  <c:v>2.1251449999999998</c:v>
                </c:pt>
                <c:pt idx="6">
                  <c:v>1.9907668750000003</c:v>
                </c:pt>
                <c:pt idx="7">
                  <c:v>1.8635599999999999</c:v>
                </c:pt>
                <c:pt idx="8">
                  <c:v>1.7438281249999998</c:v>
                </c:pt>
                <c:pt idx="9">
                  <c:v>1.6318749999999997</c:v>
                </c:pt>
                <c:pt idx="10">
                  <c:v>1.5280043749999996</c:v>
                </c:pt>
                <c:pt idx="11">
                  <c:v>1.4325200000000002</c:v>
                </c:pt>
                <c:pt idx="12">
                  <c:v>1.3457256249999998</c:v>
                </c:pt>
                <c:pt idx="13">
                  <c:v>1.267925</c:v>
                </c:pt>
                <c:pt idx="14">
                  <c:v>1.1994218749999999</c:v>
                </c:pt>
                <c:pt idx="15">
                  <c:v>1.14052</c:v>
                </c:pt>
                <c:pt idx="16">
                  <c:v>1.0915231249999997</c:v>
                </c:pt>
                <c:pt idx="17">
                  <c:v>1.052735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BDF8-4765-953A-95AF1EBF48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81936352"/>
        <c:axId val="1985143552"/>
      </c:scatterChart>
      <c:valAx>
        <c:axId val="1981936352"/>
        <c:scaling>
          <c:orientation val="minMax"/>
          <c:max val="0.30000000000000004"/>
          <c:min val="0.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D/W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5143552"/>
        <c:crosses val="autoZero"/>
        <c:crossBetween val="midCat"/>
      </c:valAx>
      <c:valAx>
        <c:axId val="1985143552"/>
        <c:scaling>
          <c:orientation val="minMax"/>
          <c:max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1936352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Hole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20%</c:v>
          </c:tx>
          <c:spPr>
            <a:ln w="19050" cap="rnd">
              <a:noFill/>
              <a:round/>
            </a:ln>
            <a:effectLst/>
          </c:spPr>
          <c:marker>
            <c:symbol val="x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'[All Stress Concentration Data.xlsx]kt'!$G$31,'[All Stress Concentration Data.xlsx]kt'!$G$38,'[All Stress Concentration Data.xlsx]kt'!$G$45</c:f>
              <c:numCache>
                <c:formatCode>General</c:formatCode>
                <c:ptCount val="3"/>
                <c:pt idx="0">
                  <c:v>0.38769159159912697</c:v>
                </c:pt>
                <c:pt idx="1">
                  <c:v>0.26006204366082408</c:v>
                </c:pt>
                <c:pt idx="2">
                  <c:v>0.19510777292471496</c:v>
                </c:pt>
              </c:numCache>
            </c:numRef>
          </c:xVal>
          <c:yVal>
            <c:numRef>
              <c:f>'[All Stress Concentration Data.xlsx]kt'!$K$28,'[All Stress Concentration Data.xlsx]kt'!$K$35,'[All Stress Concentration Data.xlsx]kt'!$K$42</c:f>
              <c:numCache>
                <c:formatCode>General</c:formatCode>
                <c:ptCount val="3"/>
                <c:pt idx="0">
                  <c:v>0.76085979663440506</c:v>
                </c:pt>
                <c:pt idx="1">
                  <c:v>0.98521998432739222</c:v>
                </c:pt>
                <c:pt idx="2">
                  <c:v>1.0952630811310584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EE6-46F2-84CD-72F18B231C96}"/>
            </c:ext>
          </c:extLst>
        </c:ser>
        <c:ser>
          <c:idx val="1"/>
          <c:order val="1"/>
          <c:tx>
            <c:v>40%</c:v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'[All Stress Concentration Data.xlsx]kt'!$G$31,'[All Stress Concentration Data.xlsx]kt'!$G$38,'[All Stress Concentration Data.xlsx]kt'!$G$45</c:f>
              <c:numCache>
                <c:formatCode>General</c:formatCode>
                <c:ptCount val="3"/>
                <c:pt idx="0">
                  <c:v>0.38769159159912697</c:v>
                </c:pt>
                <c:pt idx="1">
                  <c:v>0.26006204366082408</c:v>
                </c:pt>
                <c:pt idx="2">
                  <c:v>0.19510777292471496</c:v>
                </c:pt>
              </c:numCache>
            </c:numRef>
          </c:xVal>
          <c:yVal>
            <c:numRef>
              <c:f>'[All Stress Concentration Data.xlsx]kt'!$K$29,'[All Stress Concentration Data.xlsx]kt'!$K$36,'[All Stress Concentration Data.xlsx]kt'!$K$43</c:f>
              <c:numCache>
                <c:formatCode>General</c:formatCode>
                <c:ptCount val="3"/>
                <c:pt idx="0">
                  <c:v>0.97043575795526493</c:v>
                </c:pt>
                <c:pt idx="1">
                  <c:v>1.3551445396706208</c:v>
                </c:pt>
                <c:pt idx="2">
                  <c:v>1.3797004627842877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EE6-46F2-84CD-72F18B231C96}"/>
            </c:ext>
          </c:extLst>
        </c:ser>
        <c:ser>
          <c:idx val="2"/>
          <c:order val="2"/>
          <c:tx>
            <c:v>60%</c:v>
          </c:tx>
          <c:spPr>
            <a:ln w="25400" cap="rnd">
              <a:noFill/>
              <a:round/>
            </a:ln>
            <a:effectLst/>
          </c:spPr>
          <c:marker>
            <c:symbol val="triang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xVal>
            <c:numRef>
              <c:f>'[All Stress Concentration Data.xlsx]kt'!$G$31,'[All Stress Concentration Data.xlsx]kt'!$G$38,'[All Stress Concentration Data.xlsx]kt'!$G$45</c:f>
              <c:numCache>
                <c:formatCode>General</c:formatCode>
                <c:ptCount val="3"/>
                <c:pt idx="0">
                  <c:v>0.38769159159912697</c:v>
                </c:pt>
                <c:pt idx="1">
                  <c:v>0.26006204366082408</c:v>
                </c:pt>
                <c:pt idx="2">
                  <c:v>0.19510777292471496</c:v>
                </c:pt>
              </c:numCache>
            </c:numRef>
          </c:xVal>
          <c:yVal>
            <c:numRef>
              <c:f>'[All Stress Concentration Data.xlsx]kt'!$K$30,'[All Stress Concentration Data.xlsx]kt'!$K$37,'[All Stress Concentration Data.xlsx]kt'!$K$44</c:f>
              <c:numCache>
                <c:formatCode>General</c:formatCode>
                <c:ptCount val="3"/>
                <c:pt idx="0">
                  <c:v>1.0268284722847061</c:v>
                </c:pt>
                <c:pt idx="1">
                  <c:v>1.1516248693579521</c:v>
                </c:pt>
                <c:pt idx="2">
                  <c:v>1.3108242273550883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AEE6-46F2-84CD-72F18B231C96}"/>
            </c:ext>
          </c:extLst>
        </c:ser>
        <c:ser>
          <c:idx val="3"/>
          <c:order val="3"/>
          <c:tx>
            <c:v>Theory</c:v>
          </c:tx>
          <c:spPr>
            <a:ln w="25400" cap="rnd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  <c:marker>
            <c:symbol val="none"/>
          </c:marker>
          <c:xVal>
            <c:numRef>
              <c:f>'[All Stress Concentration Data.xlsx]kt'!$AB$28:$AB$46</c:f>
              <c:numCache>
                <c:formatCode>General</c:formatCode>
                <c:ptCount val="19"/>
                <c:pt idx="0">
                  <c:v>0.05</c:v>
                </c:pt>
                <c:pt idx="1">
                  <c:v>0.1</c:v>
                </c:pt>
                <c:pt idx="2">
                  <c:v>0.15</c:v>
                </c:pt>
                <c:pt idx="3">
                  <c:v>0.2</c:v>
                </c:pt>
                <c:pt idx="4">
                  <c:v>0.25</c:v>
                </c:pt>
                <c:pt idx="5">
                  <c:v>0.3</c:v>
                </c:pt>
                <c:pt idx="6">
                  <c:v>0.35</c:v>
                </c:pt>
                <c:pt idx="7">
                  <c:v>0.4</c:v>
                </c:pt>
                <c:pt idx="8">
                  <c:v>0.45</c:v>
                </c:pt>
                <c:pt idx="9">
                  <c:v>0.5</c:v>
                </c:pt>
                <c:pt idx="10">
                  <c:v>0.55000000000000004</c:v>
                </c:pt>
                <c:pt idx="11">
                  <c:v>0.6</c:v>
                </c:pt>
                <c:pt idx="12">
                  <c:v>0.65</c:v>
                </c:pt>
                <c:pt idx="13">
                  <c:v>0.7</c:v>
                </c:pt>
                <c:pt idx="14">
                  <c:v>0.75</c:v>
                </c:pt>
                <c:pt idx="15">
                  <c:v>0.8</c:v>
                </c:pt>
                <c:pt idx="16">
                  <c:v>0.85</c:v>
                </c:pt>
                <c:pt idx="17">
                  <c:v>0.9</c:v>
                </c:pt>
                <c:pt idx="18">
                  <c:v>0.95</c:v>
                </c:pt>
              </c:numCache>
            </c:numRef>
          </c:xVal>
          <c:yVal>
            <c:numRef>
              <c:f>'[All Stress Concentration Data.xlsx]kt'!$AC$28:$AC$46</c:f>
              <c:numCache>
                <c:formatCode>General</c:formatCode>
                <c:ptCount val="19"/>
                <c:pt idx="0">
                  <c:v>2.8600349999999999</c:v>
                </c:pt>
                <c:pt idx="1">
                  <c:v>2.7318799999999999</c:v>
                </c:pt>
                <c:pt idx="2">
                  <c:v>2.6185450000000001</c:v>
                </c:pt>
                <c:pt idx="3">
                  <c:v>2.5190399999999999</c:v>
                </c:pt>
                <c:pt idx="4">
                  <c:v>2.4323750000000004</c:v>
                </c:pt>
                <c:pt idx="5">
                  <c:v>2.3575599999999999</c:v>
                </c:pt>
                <c:pt idx="6">
                  <c:v>2.2936050000000003</c:v>
                </c:pt>
                <c:pt idx="7">
                  <c:v>2.2395199999999997</c:v>
                </c:pt>
                <c:pt idx="8">
                  <c:v>2.194315</c:v>
                </c:pt>
                <c:pt idx="9">
                  <c:v>2.157</c:v>
                </c:pt>
                <c:pt idx="10">
                  <c:v>2.1265849999999999</c:v>
                </c:pt>
                <c:pt idx="11">
                  <c:v>2.1020799999999999</c:v>
                </c:pt>
                <c:pt idx="12">
                  <c:v>2.0824950000000002</c:v>
                </c:pt>
                <c:pt idx="13">
                  <c:v>2.06684</c:v>
                </c:pt>
                <c:pt idx="14">
                  <c:v>2.054125</c:v>
                </c:pt>
                <c:pt idx="15">
                  <c:v>2.0433599999999998</c:v>
                </c:pt>
                <c:pt idx="16">
                  <c:v>2.0335550000000002</c:v>
                </c:pt>
                <c:pt idx="17">
                  <c:v>2.0237200000000004</c:v>
                </c:pt>
                <c:pt idx="18">
                  <c:v>2.0128650000000001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AEE6-46F2-84CD-72F18B231C96}"/>
            </c:ext>
          </c:extLst>
        </c:ser>
        <c:ser>
          <c:idx val="4"/>
          <c:order val="4"/>
          <c:tx>
            <c:v>away from hole</c:v>
          </c:tx>
          <c:spPr>
            <a:ln w="25400" cap="rnd">
              <a:noFill/>
              <a:round/>
            </a:ln>
            <a:effectLst/>
          </c:spPr>
          <c:marker>
            <c:symbol val="x"/>
            <c:size val="6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'[All Stress Concentration Data.xlsx]kt'!$G$31,'[All Stress Concentration Data.xlsx]kt'!$G$38,'[All Stress Concentration Data.xlsx]kt'!$G$45,'[All Stress Concentration Data.xlsx]kt'!$G$38</c:f>
              <c:numCache>
                <c:formatCode>General</c:formatCode>
                <c:ptCount val="4"/>
                <c:pt idx="0">
                  <c:v>0.38769159159912697</c:v>
                </c:pt>
                <c:pt idx="1">
                  <c:v>0.26006204366082408</c:v>
                </c:pt>
                <c:pt idx="2">
                  <c:v>0.19510777292471496</c:v>
                </c:pt>
                <c:pt idx="3">
                  <c:v>0.26006204366082408</c:v>
                </c:pt>
              </c:numCache>
            </c:numRef>
          </c:xVal>
          <c:yVal>
            <c:numRef>
              <c:f>'[All Stress Concentration Data.xlsx]kt'!$K$28,'[All Stress Concentration Data.xlsx]kt'!$K$35,'[All Stress Concentration Data.xlsx]kt'!$K$42,'[All Stress Concentration Data.xlsx]kt'!$K$36</c:f>
              <c:numCache>
                <c:formatCode>General</c:formatCode>
                <c:ptCount val="4"/>
                <c:pt idx="0">
                  <c:v>0.76085979663440506</c:v>
                </c:pt>
                <c:pt idx="1">
                  <c:v>0.98521998432739222</c:v>
                </c:pt>
                <c:pt idx="2">
                  <c:v>1.0952630811310584</c:v>
                </c:pt>
                <c:pt idx="3">
                  <c:v>1.3551445396706208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AEE6-46F2-84CD-72F18B231C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981936352"/>
        <c:axId val="1985143552"/>
      </c:scatterChart>
      <c:valAx>
        <c:axId val="1981936352"/>
        <c:scaling>
          <c:orientation val="minMax"/>
          <c:max val="0.4"/>
          <c:min val="0.1500000000000000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D/W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5143552"/>
        <c:crosses val="autoZero"/>
        <c:crossBetween val="midCat"/>
      </c:valAx>
      <c:valAx>
        <c:axId val="1985143552"/>
        <c:scaling>
          <c:orientation val="minMax"/>
          <c:max val="3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8193635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907CE-CCEC-47D0-A1FB-C95A1BEE5B79}" type="datetimeFigureOut">
              <a:t>4/11/2024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88459-D965-4B44-B37C-3DD713289D4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91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General introduction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B40E1-6B58-6542-B459-683BEC69D23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1634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 introduction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B40E1-6B58-6542-B459-683BEC69D23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35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 introduction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B40E1-6B58-6542-B459-683BEC69D23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2001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 introduction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B40E1-6B58-6542-B459-683BEC69D23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682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 introduction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B40E1-6B58-6542-B459-683BEC69D23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49653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General introduction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B40E1-6B58-6542-B459-683BEC69D23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68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 introduction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B40E1-6B58-6542-B459-683BEC69D23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759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 introduction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B40E1-6B58-6542-B459-683BEC69D23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163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General introduction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B40E1-6B58-6542-B459-683BEC69D23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0199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 introduction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B40E1-6B58-6542-B459-683BEC69D23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1349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General introduction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B40E1-6B58-6542-B459-683BEC69D2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929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 introduction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B40E1-6B58-6542-B459-683BEC69D23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3756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 introduction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B40E1-6B58-6542-B459-683BEC69D2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3187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 introduction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B40E1-6B58-6542-B459-683BEC69D2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80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General introduction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6B40E1-6B58-6542-B459-683BEC69D2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179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586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193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935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r and Eag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720433-1BF1-DD46-86BC-2B9E6B0DF8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6030687" y="-6030684"/>
            <a:ext cx="130629" cy="12192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Embry-Riddle wordmark.">
            <a:extLst>
              <a:ext uri="{FF2B5EF4-FFF2-40B4-BE49-F238E27FC236}">
                <a16:creationId xmlns:a16="http://schemas.microsoft.com/office/drawing/2014/main" id="{D5C2ECB1-A06C-5C4F-BDAC-D3DA513A00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17874" y="332678"/>
            <a:ext cx="1828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0890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9667602-36C6-AD4B-A000-91432EB808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5400000">
            <a:off x="2667001" y="-2666997"/>
            <a:ext cx="6858000" cy="121919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0602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6345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51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0224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365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42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395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56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457200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980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137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Relationship Id="rId9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1">
            <a:extLst>
              <a:ext uri="{FF2B5EF4-FFF2-40B4-BE49-F238E27FC236}">
                <a16:creationId xmlns:a16="http://schemas.microsoft.com/office/drawing/2014/main" id="{D69FFD6F-2E94-816E-0123-1CF822B420C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42408" y="753826"/>
            <a:ext cx="11028832" cy="29787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defRPr/>
            </a:pPr>
            <a:r>
              <a:rPr lang="en-US" sz="5000" dirty="0">
                <a:solidFill>
                  <a:srgbClr val="000000"/>
                </a:solidFill>
                <a:latin typeface="Calibri Light"/>
                <a:ea typeface="Calibri Light"/>
                <a:cs typeface="Calibri Light"/>
              </a:rPr>
              <a:t>Investigation of Stress Concentrations in Parts Manufactured with Fused Deposition Modeling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1730B5CD-7E4E-AFC3-CD5E-9769F81F0160}"/>
              </a:ext>
            </a:extLst>
          </p:cNvPr>
          <p:cNvSpPr txBox="1">
            <a:spLocks/>
          </p:cNvSpPr>
          <p:nvPr/>
        </p:nvSpPr>
        <p:spPr>
          <a:xfrm>
            <a:off x="4740965" y="4618843"/>
            <a:ext cx="6606741" cy="10382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554" indent="-228554" algn="l" defTabSz="91421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63" indent="-228554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71" indent="-228554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880" indent="-228554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989" indent="-228554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097" indent="-228554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6" indent="-228554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4" indent="-228554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23" indent="-228554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sz="1800" dirty="0">
                <a:latin typeface="Aptos"/>
                <a:cs typeface="Arial"/>
              </a:rPr>
              <a:t>Winona Roulston, Nathan </a:t>
            </a:r>
            <a:r>
              <a:rPr lang="en-US" sz="1800" dirty="0" err="1">
                <a:latin typeface="Aptos"/>
                <a:cs typeface="Arial"/>
              </a:rPr>
              <a:t>Bleakley</a:t>
            </a:r>
            <a:r>
              <a:rPr lang="en-US" sz="1800" dirty="0">
                <a:latin typeface="Aptos"/>
                <a:cs typeface="Arial"/>
              </a:rPr>
              <a:t>, and David B. Lanning</a:t>
            </a:r>
          </a:p>
          <a:p>
            <a:pPr marL="0" indent="0" algn="r">
              <a:buNone/>
            </a:pPr>
            <a:r>
              <a:rPr lang="en-US" sz="1800" dirty="0">
                <a:latin typeface="Aptos"/>
                <a:cs typeface="Arial"/>
              </a:rPr>
              <a:t>Embry-Riddle Aeronautical University – Prescott, Az</a:t>
            </a:r>
          </a:p>
          <a:p>
            <a:pPr marL="0" indent="0" algn="r">
              <a:buNone/>
            </a:pPr>
            <a:r>
              <a:rPr lang="en-US" sz="1800" dirty="0">
                <a:latin typeface="Aptos"/>
                <a:cs typeface="Arial"/>
              </a:rPr>
              <a:t>2024 Space Grant Symposium , 20 April 2024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8F6C3C5-76C8-A0B3-A410-D8E27630D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9346882" y="2348839"/>
            <a:ext cx="54864" cy="394677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CA1B88D-4D0B-9B2F-D6EF-2AC4BDA0C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4331166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12361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EE28AA0-E339-7579-21DB-B3B9F4CC3BF0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2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Shell Stress </a:t>
            </a:r>
          </a:p>
        </p:txBody>
      </p:sp>
      <p:pic>
        <p:nvPicPr>
          <p:cNvPr id="5" name="Picture 2" descr="A blue and red puzzle piece&#10;&#10;Description automatically generated">
            <a:extLst>
              <a:ext uri="{FF2B5EF4-FFF2-40B4-BE49-F238E27FC236}">
                <a16:creationId xmlns:a16="http://schemas.microsoft.com/office/drawing/2014/main" id="{06E05C3D-A4C6-FB11-41E1-DF15DAD4A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93396" y="1295062"/>
            <a:ext cx="11994206" cy="556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A blue and red square object&#10;&#10;Description automatically generated">
            <a:extLst>
              <a:ext uri="{FF2B5EF4-FFF2-40B4-BE49-F238E27FC236}">
                <a16:creationId xmlns:a16="http://schemas.microsoft.com/office/drawing/2014/main" id="{8CABF451-4E83-44B5-72B3-605296F14D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7098" y="1690688"/>
            <a:ext cx="4639406" cy="3167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9">
            <a:extLst>
              <a:ext uri="{FF2B5EF4-FFF2-40B4-BE49-F238E27FC236}">
                <a16:creationId xmlns:a16="http://schemas.microsoft.com/office/drawing/2014/main" id="{E03BAD91-C47A-D60C-9A75-420DE3D10477}"/>
              </a:ext>
            </a:extLst>
          </p:cNvPr>
          <p:cNvSpPr txBox="1"/>
          <p:nvPr/>
        </p:nvSpPr>
        <p:spPr>
          <a:xfrm>
            <a:off x="4912498" y="5299815"/>
            <a:ext cx="45849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1pPr>
            <a:lvl2pPr marL="342900" algn="l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2pPr>
            <a:lvl3pPr marL="685800" algn="l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3pPr>
            <a:lvl4pPr marL="1028700" algn="l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4pPr>
            <a:lvl5pPr marL="1371600" algn="l" rtl="0" fontAlgn="base">
              <a:spcBef>
                <a:spcPct val="0"/>
              </a:spcBef>
              <a:spcAft>
                <a:spcPct val="0"/>
              </a:spcAft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5pPr>
            <a:lvl6pPr marL="1714500" algn="l" defTabSz="6858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6pPr>
            <a:lvl7pPr marL="2057400" algn="l" defTabSz="6858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7pPr>
            <a:lvl8pPr marL="2400300" algn="l" defTabSz="6858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8pPr>
            <a:lvl9pPr marL="2743200" algn="l" defTabSz="685800" rtl="0" eaLnBrk="1" latinLnBrk="0" hangingPunct="1">
              <a:defRPr sz="1800" kern="1200">
                <a:solidFill>
                  <a:schemeClr val="tx1"/>
                </a:solidFill>
                <a:latin typeface="Arial" charset="0"/>
                <a:ea typeface="ＭＳ Ｐゴシック" charset="-128"/>
                <a:cs typeface="Arial" charset="0"/>
              </a:defRPr>
            </a:lvl9pPr>
          </a:lstStyle>
          <a:p>
            <a:r>
              <a:rPr lang="en-US" sz="2000" dirty="0">
                <a:latin typeface="Helvetica" panose="020B0604020202020204" pitchFamily="34" charset="0"/>
                <a:cs typeface="Helvetica" panose="020B0604020202020204" pitchFamily="34" charset="0"/>
              </a:rPr>
              <a:t>Extra shell area due to hole perimeters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5B24684-EF63-A3D1-3CBC-3C0649FDD80D}"/>
              </a:ext>
            </a:extLst>
          </p:cNvPr>
          <p:cNvCxnSpPr/>
          <p:nvPr/>
        </p:nvCxnSpPr>
        <p:spPr>
          <a:xfrm flipH="1" flipV="1">
            <a:off x="3929974" y="4552545"/>
            <a:ext cx="1196503" cy="70123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AAEED20A-35D5-CF2B-D3CA-AF3E3120DC47}"/>
              </a:ext>
            </a:extLst>
          </p:cNvPr>
          <p:cNvCxnSpPr>
            <a:cxnSpLocks/>
          </p:cNvCxnSpPr>
          <p:nvPr/>
        </p:nvCxnSpPr>
        <p:spPr>
          <a:xfrm flipH="1" flipV="1">
            <a:off x="4384569" y="4235474"/>
            <a:ext cx="741908" cy="101830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75607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FC93A0E-D8B7-1174-CDE8-5BCF473DEEF9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2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Failure Locations </a:t>
            </a:r>
          </a:p>
        </p:txBody>
      </p:sp>
      <p:pic>
        <p:nvPicPr>
          <p:cNvPr id="5" name="Picture 4" descr="A black rectangular object with a circle&#10;&#10;Description automatically generated">
            <a:extLst>
              <a:ext uri="{FF2B5EF4-FFF2-40B4-BE49-F238E27FC236}">
                <a16:creationId xmlns:a16="http://schemas.microsoft.com/office/drawing/2014/main" id="{D22D95DA-4E90-3386-F9DE-17797F0719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825625"/>
            <a:ext cx="2119855" cy="417108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F6657A5-3682-2C73-7F24-C03A6F5B0A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7694" y="1696561"/>
            <a:ext cx="1738784" cy="4432856"/>
          </a:xfrm>
          <a:prstGeom prst="rect">
            <a:avLst/>
          </a:prstGeom>
        </p:spPr>
      </p:pic>
      <p:pic>
        <p:nvPicPr>
          <p:cNvPr id="9" name="Picture 8" descr="A black rectangular object with a hole in the middle&#10;&#10;Description automatically generated">
            <a:extLst>
              <a:ext uri="{FF2B5EF4-FFF2-40B4-BE49-F238E27FC236}">
                <a16:creationId xmlns:a16="http://schemas.microsoft.com/office/drawing/2014/main" id="{98115AF7-4F35-0A04-65F9-DCC41E083F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4408" y="1845135"/>
            <a:ext cx="2295590" cy="4132060"/>
          </a:xfrm>
          <a:prstGeom prst="rect">
            <a:avLst/>
          </a:prstGeom>
        </p:spPr>
      </p:pic>
      <p:pic>
        <p:nvPicPr>
          <p:cNvPr id="13" name="Picture 12" descr="A close up of a black box&#10;&#10;Description automatically generated">
            <a:extLst>
              <a:ext uri="{FF2B5EF4-FFF2-40B4-BE49-F238E27FC236}">
                <a16:creationId xmlns:a16="http://schemas.microsoft.com/office/drawing/2014/main" id="{004B7162-EB38-D8D3-A6D2-FA5E97FAAA3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7031" r="10748" b="2402"/>
          <a:stretch/>
        </p:blipFill>
        <p:spPr>
          <a:xfrm rot="5400000">
            <a:off x="9190596" y="2135325"/>
            <a:ext cx="1568081" cy="2378569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FE5641D-F1E6-D122-9F70-10845064F677}"/>
              </a:ext>
            </a:extLst>
          </p:cNvPr>
          <p:cNvCxnSpPr>
            <a:cxnSpLocks/>
          </p:cNvCxnSpPr>
          <p:nvPr/>
        </p:nvCxnSpPr>
        <p:spPr>
          <a:xfrm>
            <a:off x="7747141" y="4768651"/>
            <a:ext cx="43984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5A85B951-5C1E-05A7-EDB5-BBCD786F3ABC}"/>
              </a:ext>
            </a:extLst>
          </p:cNvPr>
          <p:cNvCxnSpPr>
            <a:cxnSpLocks/>
          </p:cNvCxnSpPr>
          <p:nvPr/>
        </p:nvCxnSpPr>
        <p:spPr>
          <a:xfrm flipV="1">
            <a:off x="8164963" y="3818392"/>
            <a:ext cx="0" cy="95025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D8CB857-C46E-AB09-5485-D1C6238A960A}"/>
              </a:ext>
            </a:extLst>
          </p:cNvPr>
          <p:cNvCxnSpPr>
            <a:cxnSpLocks/>
          </p:cNvCxnSpPr>
          <p:nvPr/>
        </p:nvCxnSpPr>
        <p:spPr>
          <a:xfrm>
            <a:off x="11105060" y="3183040"/>
            <a:ext cx="25628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2F8793A4-D8A7-95DB-27A2-E30EB9C5081B}"/>
              </a:ext>
            </a:extLst>
          </p:cNvPr>
          <p:cNvCxnSpPr>
            <a:cxnSpLocks/>
          </p:cNvCxnSpPr>
          <p:nvPr/>
        </p:nvCxnSpPr>
        <p:spPr>
          <a:xfrm flipV="1">
            <a:off x="11353800" y="2255572"/>
            <a:ext cx="0" cy="95025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078869E-970A-364A-1720-B6505F9CC50F}"/>
              </a:ext>
            </a:extLst>
          </p:cNvPr>
          <p:cNvCxnSpPr>
            <a:cxnSpLocks/>
          </p:cNvCxnSpPr>
          <p:nvPr/>
        </p:nvCxnSpPr>
        <p:spPr>
          <a:xfrm>
            <a:off x="7747141" y="5073451"/>
            <a:ext cx="497140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2EAA4509-5111-31C9-6F24-1A78E97ADE00}"/>
              </a:ext>
            </a:extLst>
          </p:cNvPr>
          <p:cNvCxnSpPr>
            <a:cxnSpLocks/>
          </p:cNvCxnSpPr>
          <p:nvPr/>
        </p:nvCxnSpPr>
        <p:spPr>
          <a:xfrm>
            <a:off x="8218304" y="5073451"/>
            <a:ext cx="0" cy="844657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345A38E-3967-B21F-1A13-BFC284D47E9A}"/>
              </a:ext>
            </a:extLst>
          </p:cNvPr>
          <p:cNvCxnSpPr>
            <a:cxnSpLocks/>
          </p:cNvCxnSpPr>
          <p:nvPr/>
        </p:nvCxnSpPr>
        <p:spPr>
          <a:xfrm>
            <a:off x="11372462" y="3340266"/>
            <a:ext cx="0" cy="844657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1C230B8A-0078-E980-A90D-636A537D2A0A}"/>
              </a:ext>
            </a:extLst>
          </p:cNvPr>
          <p:cNvCxnSpPr>
            <a:cxnSpLocks/>
          </p:cNvCxnSpPr>
          <p:nvPr/>
        </p:nvCxnSpPr>
        <p:spPr>
          <a:xfrm>
            <a:off x="11136744" y="3340266"/>
            <a:ext cx="256284" cy="0"/>
          </a:xfrm>
          <a:prstGeom prst="line">
            <a:avLst/>
          </a:prstGeom>
          <a:ln w="5715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C034CA4-9AA2-749D-DF85-B3DC552DD1EE}"/>
              </a:ext>
            </a:extLst>
          </p:cNvPr>
          <p:cNvSpPr txBox="1"/>
          <p:nvPr/>
        </p:nvSpPr>
        <p:spPr>
          <a:xfrm>
            <a:off x="9377923" y="6106266"/>
            <a:ext cx="272552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1800" dirty="0">
                <a:solidFill>
                  <a:schemeClr val="accent1"/>
                </a:solidFill>
              </a:rPr>
              <a:t>Specimen Infill Density</a:t>
            </a:r>
          </a:p>
          <a:p>
            <a:pPr marL="342900" indent="-342900">
              <a:buFontTx/>
              <a:buChar char="-"/>
            </a:pPr>
            <a:r>
              <a:rPr lang="en-US" sz="1800" dirty="0">
                <a:solidFill>
                  <a:schemeClr val="accent6"/>
                </a:solidFill>
              </a:rPr>
              <a:t>Reinforced Grip Tab </a:t>
            </a:r>
            <a:r>
              <a:rPr lang="en-US" sz="1800" dirty="0">
                <a:solidFill>
                  <a:schemeClr val="accent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66109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FC93A0E-D8B7-1174-CDE8-5BCF473DEEF9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2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Phantom Camera Results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46A2266-633F-6418-AA31-B2732CF02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77405" y="2243470"/>
            <a:ext cx="2765809" cy="2743200"/>
          </a:xfrm>
          <a:prstGeom prst="rect">
            <a:avLst/>
          </a:prstGeom>
        </p:spPr>
      </p:pic>
      <p:pic>
        <p:nvPicPr>
          <p:cNvPr id="4" name="Picture 3" descr="A close-up of a person's neck&#10;&#10;Description automatically generated">
            <a:extLst>
              <a:ext uri="{FF2B5EF4-FFF2-40B4-BE49-F238E27FC236}">
                <a16:creationId xmlns:a16="http://schemas.microsoft.com/office/drawing/2014/main" id="{74A08E70-8AE3-EDCE-2F6E-70D44C4F1F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752" y="2243470"/>
            <a:ext cx="2762198" cy="27432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1000D53-A0F7-DED3-BDF8-5B7A7BA3FE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1342" y="2243470"/>
            <a:ext cx="2713423" cy="2743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18C304C-38A5-139A-EEDD-C83638E9DC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8157" y="2243470"/>
            <a:ext cx="2702751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2989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FC93A0E-D8B7-1174-CDE8-5BCF473DEEF9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2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Damage in 3D Printed Specimens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6AA2A40-1498-1468-21D6-26013DC3DC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114" y="4283765"/>
            <a:ext cx="4233489" cy="237001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A469305-4153-5FB9-11BB-0AA034843E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20" t="439" r="129" b="-439"/>
          <a:stretch/>
        </p:blipFill>
        <p:spPr>
          <a:xfrm>
            <a:off x="6956612" y="1380563"/>
            <a:ext cx="4223199" cy="250452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7BC4439-BF86-9F57-E79B-F4385CBDC6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0866" y="4283765"/>
            <a:ext cx="4234524" cy="237001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9B9970E-2834-DCD8-6B9F-4D5A638F63A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4404" y="1380565"/>
            <a:ext cx="4223199" cy="2493524"/>
          </a:xfrm>
          <a:prstGeom prst="rect">
            <a:avLst/>
          </a:prstGeom>
        </p:spPr>
      </p:pic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60BDDA03-B392-C535-79D4-A8C6AC30A6BA}"/>
              </a:ext>
            </a:extLst>
          </p:cNvPr>
          <p:cNvCxnSpPr/>
          <p:nvPr/>
        </p:nvCxnSpPr>
        <p:spPr>
          <a:xfrm flipH="1">
            <a:off x="2717378" y="4343325"/>
            <a:ext cx="983974" cy="93427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0931800-F974-1F83-A499-BDFAFB05513A}"/>
              </a:ext>
            </a:extLst>
          </p:cNvPr>
          <p:cNvCxnSpPr>
            <a:cxnSpLocks/>
          </p:cNvCxnSpPr>
          <p:nvPr/>
        </p:nvCxnSpPr>
        <p:spPr>
          <a:xfrm flipH="1" flipV="1">
            <a:off x="2940618" y="6271441"/>
            <a:ext cx="268747" cy="586559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2991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CF3FDF8-E339-9B78-0A86-D865A22E0732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2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Summary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8EB70AD-432D-AA2D-72FF-751146B3A4AF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lIns="91440" tIns="45720" rIns="91440" bIns="45720" anchor="t"/>
          <a:lstStyle>
            <a:lvl1pPr marL="228554" indent="-228554" algn="l" defTabSz="91421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63" indent="-228554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71" indent="-228554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880" indent="-228554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989" indent="-228554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097" indent="-228554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6" indent="-228554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4" indent="-228554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23" indent="-228554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7965" indent="-227965" fontAlgn="base">
              <a:lnSpc>
                <a:spcPct val="20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Specimen strength increases with the higher infill densities​ and behaves more homogeneous 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7965" indent="-227965" fontAlgn="base">
              <a:lnSpc>
                <a:spcPct val="20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Traditional solid mechanics is not applicable in failure prediction​</a:t>
            </a:r>
          </a:p>
          <a:p>
            <a:pPr marL="227965" indent="-227965" fontAlgn="base">
              <a:lnSpc>
                <a:spcPct val="20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Shell printing parameters may reinforce and shield against stress concentrations</a:t>
            </a:r>
          </a:p>
          <a:p>
            <a:pPr marL="227965" indent="-227965">
              <a:lnSpc>
                <a:spcPct val="200000"/>
              </a:lnSpc>
            </a:pPr>
            <a:r>
              <a:rPr lang="en-US" sz="2400" dirty="0">
                <a:solidFill>
                  <a:srgbClr val="000000"/>
                </a:solidFill>
                <a:latin typeface="Times New Roman"/>
                <a:cs typeface="Times New Roman"/>
              </a:rPr>
              <a:t>Viscoelastic properties are experienced in the testing</a:t>
            </a:r>
            <a:endParaRPr 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6223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B32EFDC-6CAD-0AF3-BAE1-6C2E6B3C1E34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2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References 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1F2F642-92FF-F560-34CB-C54F84681A37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554" indent="-228554" algn="l" defTabSz="91421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63" indent="-228554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71" indent="-228554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880" indent="-228554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989" indent="-228554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097" indent="-228554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6" indent="-228554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4" indent="-228554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23" indent="-228554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Slide 2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Przekop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R. E., Gabriel, E.,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Pakuła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D., &amp; </a:t>
            </a:r>
            <a:r>
              <a:rPr lang="en-US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Sztorch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B. (2023a, June 21). </a:t>
            </a:r>
            <a:r>
              <a:rPr lang="en-US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Liquid for fused deposition modeling technique (L-</a:t>
            </a:r>
            <a:r>
              <a:rPr lang="en-US" i="1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fdm</a:t>
            </a:r>
            <a:r>
              <a:rPr lang="en-US" i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)-a revolution in application chemicals to 3D printing technology: Color and elements</a:t>
            </a:r>
            <a:r>
              <a:rPr lang="en-US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MDPI. https://www.mdpi.com/2076-3417/13/13/7393 </a:t>
            </a:r>
          </a:p>
          <a:p>
            <a:r>
              <a:rPr lang="en-US" dirty="0"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Slide 9 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Hill, Logan, Brown, Trey, </a:t>
            </a:r>
            <a:r>
              <a:rPr lang="en-US" sz="2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Luchik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Tyler, and Lanning, David, “Investigation of infill pattern in Parts Manufactured with Fused Deposition Modeling” </a:t>
            </a:r>
            <a:r>
              <a:rPr lang="en-US" sz="28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SAMPE 2022 Conference, Charlotte, NC</a:t>
            </a:r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dirty="0"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15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1027ED4A-5EF8-1428-58D2-D13A0CB99759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2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Acknowledgements </a:t>
            </a:r>
          </a:p>
        </p:txBody>
      </p:sp>
      <p:pic>
        <p:nvPicPr>
          <p:cNvPr id="12" name="Picture 11" descr="A blue and yellow logo&#10;&#10;Description automatically generated">
            <a:extLst>
              <a:ext uri="{FF2B5EF4-FFF2-40B4-BE49-F238E27FC236}">
                <a16:creationId xmlns:a16="http://schemas.microsoft.com/office/drawing/2014/main" id="{40612E40-7C55-028F-8A93-A8FEEE5E96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1805" y="4182454"/>
            <a:ext cx="3124636" cy="2372056"/>
          </a:xfrm>
          <a:prstGeom prst="rect">
            <a:avLst/>
          </a:prstGeom>
        </p:spPr>
      </p:pic>
      <p:pic>
        <p:nvPicPr>
          <p:cNvPr id="14" name="Picture 13" descr="A blue and yellow logo&#10;&#10;Description automatically generated">
            <a:extLst>
              <a:ext uri="{FF2B5EF4-FFF2-40B4-BE49-F238E27FC236}">
                <a16:creationId xmlns:a16="http://schemas.microsoft.com/office/drawing/2014/main" id="{210B0E93-EA46-4E1D-1F9E-E2CC2F599B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75561" y="3972874"/>
            <a:ext cx="3048425" cy="2791215"/>
          </a:xfrm>
          <a:prstGeom prst="rect">
            <a:avLst/>
          </a:prstGeom>
        </p:spPr>
      </p:pic>
      <p:pic>
        <p:nvPicPr>
          <p:cNvPr id="5" name="Picture 4" descr="A person in a suit and tie&#10;&#10;Description automatically generated">
            <a:extLst>
              <a:ext uri="{FF2B5EF4-FFF2-40B4-BE49-F238E27FC236}">
                <a16:creationId xmlns:a16="http://schemas.microsoft.com/office/drawing/2014/main" id="{A4EB263C-F645-1589-A9C7-CECBD30B62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131" y="1355905"/>
            <a:ext cx="1632668" cy="2449002"/>
          </a:xfrm>
          <a:prstGeom prst="rect">
            <a:avLst/>
          </a:prstGeom>
        </p:spPr>
      </p:pic>
      <p:pic>
        <p:nvPicPr>
          <p:cNvPr id="11" name="Picture 10" descr="A person with long hair wearing a black jacket&#10;&#10;Description automatically generated">
            <a:extLst>
              <a:ext uri="{FF2B5EF4-FFF2-40B4-BE49-F238E27FC236}">
                <a16:creationId xmlns:a16="http://schemas.microsoft.com/office/drawing/2014/main" id="{977435AC-B46B-DAC3-0C40-43B7F97B04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6200" y="1355905"/>
            <a:ext cx="1731191" cy="2449002"/>
          </a:xfrm>
          <a:prstGeom prst="rect">
            <a:avLst/>
          </a:prstGeom>
        </p:spPr>
      </p:pic>
      <p:pic>
        <p:nvPicPr>
          <p:cNvPr id="17" name="Picture 16" descr="A person in a suit and tie&#10;&#10;Description automatically generated">
            <a:extLst>
              <a:ext uri="{FF2B5EF4-FFF2-40B4-BE49-F238E27FC236}">
                <a16:creationId xmlns:a16="http://schemas.microsoft.com/office/drawing/2014/main" id="{F0BB1CA1-E370-A1A1-FF93-DEF1E9868B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792" y="1355905"/>
            <a:ext cx="1632667" cy="244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377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8BD7DBCA-FE18-CCBE-13E9-E7DFF00B99BA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2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Fused Deposition Modeling </a:t>
            </a:r>
          </a:p>
        </p:txBody>
      </p:sp>
      <p:pic>
        <p:nvPicPr>
          <p:cNvPr id="5" name="Picture 4" descr="A diagram of a model&#10;&#10;Description automatically generated">
            <a:extLst>
              <a:ext uri="{FF2B5EF4-FFF2-40B4-BE49-F238E27FC236}">
                <a16:creationId xmlns:a16="http://schemas.microsoft.com/office/drawing/2014/main" id="{FF81874F-2C1D-7793-DFFD-5A281E6915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164042"/>
            <a:ext cx="6096000" cy="37960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82737A9-113B-1606-0360-D81D4FDD0780}"/>
              </a:ext>
            </a:extLst>
          </p:cNvPr>
          <p:cNvSpPr txBox="1"/>
          <p:nvPr/>
        </p:nvSpPr>
        <p:spPr>
          <a:xfrm>
            <a:off x="7634538" y="1984572"/>
            <a:ext cx="4050956" cy="193899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28600" indent="-228600">
              <a:buFont typeface="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Thermoplastic filament is heated to its melting temperature​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</a:p>
          <a:p>
            <a:pPr marL="228600" indent="-228600">
              <a:buFont typeface="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Extruded through the nozzle​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​</a:t>
            </a:r>
          </a:p>
          <a:p>
            <a:pPr marL="228600" indent="-228600">
              <a:buFont typeface="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Deposited layer-by-layer</a:t>
            </a:r>
          </a:p>
        </p:txBody>
      </p:sp>
    </p:spTree>
    <p:extLst>
      <p:ext uri="{BB962C8B-B14F-4D97-AF65-F5344CB8AC3E}">
        <p14:creationId xmlns:p14="http://schemas.microsoft.com/office/powerpoint/2010/main" val="2281055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B38749F-749D-80A9-4293-941AE29F125D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2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Parameter Variations </a:t>
            </a:r>
          </a:p>
        </p:txBody>
      </p:sp>
      <p:pic>
        <p:nvPicPr>
          <p:cNvPr id="5" name="Picture 4" descr="A diagram of a variety of layers&#10;&#10;Description automatically generated">
            <a:extLst>
              <a:ext uri="{FF2B5EF4-FFF2-40B4-BE49-F238E27FC236}">
                <a16:creationId xmlns:a16="http://schemas.microsoft.com/office/drawing/2014/main" id="{4AF9C76D-62E4-CFB9-6E55-7ED3FCDCE3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637264"/>
            <a:ext cx="11988799" cy="389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964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1">
            <a:extLst>
              <a:ext uri="{FF2B5EF4-FFF2-40B4-BE49-F238E27FC236}">
                <a16:creationId xmlns:a16="http://schemas.microsoft.com/office/drawing/2014/main" id="{C9103856-7B3E-DD48-391D-4B6C690D60F4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2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Traditional Solid Mechanic Theory 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06D543CA-013D-A875-1DD9-3AC2040075E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028" r="49317"/>
          <a:stretch/>
        </p:blipFill>
        <p:spPr>
          <a:xfrm>
            <a:off x="7411159" y="4073701"/>
            <a:ext cx="1244686" cy="2356995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2FB94359-8443-2A70-2F4F-CFA682CD514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894" t="3041" r="49317"/>
          <a:stretch/>
        </p:blipFill>
        <p:spPr>
          <a:xfrm flipH="1">
            <a:off x="6235317" y="4111430"/>
            <a:ext cx="1244686" cy="2285336"/>
          </a:xfrm>
          <a:prstGeom prst="rect">
            <a:avLst/>
          </a:prstGeom>
        </p:spPr>
      </p:pic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27A814E-9FA5-678A-4157-7297FCFB640B}"/>
              </a:ext>
            </a:extLst>
          </p:cNvPr>
          <p:cNvCxnSpPr>
            <a:cxnSpLocks/>
          </p:cNvCxnSpPr>
          <p:nvPr/>
        </p:nvCxnSpPr>
        <p:spPr>
          <a:xfrm>
            <a:off x="8134843" y="5212191"/>
            <a:ext cx="558301" cy="330418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  <a:rou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0BE59D9-2E7F-686D-C75A-27D3A0FA9336}"/>
              </a:ext>
            </a:extLst>
          </p:cNvPr>
          <p:cNvCxnSpPr>
            <a:cxnSpLocks/>
            <a:endCxn id="176" idx="2"/>
          </p:cNvCxnSpPr>
          <p:nvPr/>
        </p:nvCxnSpPr>
        <p:spPr>
          <a:xfrm flipV="1">
            <a:off x="8146051" y="4964872"/>
            <a:ext cx="565056" cy="288426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0" name="Picture 2" descr="Stress Concentrations at Holes">
            <a:extLst>
              <a:ext uri="{FF2B5EF4-FFF2-40B4-BE49-F238E27FC236}">
                <a16:creationId xmlns:a16="http://schemas.microsoft.com/office/drawing/2014/main" id="{F8F88010-C290-5A46-F36F-91D4D49162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E8E8E8"/>
              </a:clrFrom>
              <a:clrTo>
                <a:srgbClr val="E8E8E8">
                  <a:alpha val="0"/>
                </a:srgbClr>
              </a:clrTo>
            </a:clrChange>
            <a:biLevel thresh="75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34" t="12448" r="18929" b="10468"/>
          <a:stretch/>
        </p:blipFill>
        <p:spPr bwMode="auto">
          <a:xfrm>
            <a:off x="3443454" y="4093240"/>
            <a:ext cx="2467616" cy="2399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2" name="Group 51">
            <a:extLst>
              <a:ext uri="{FF2B5EF4-FFF2-40B4-BE49-F238E27FC236}">
                <a16:creationId xmlns:a16="http://schemas.microsoft.com/office/drawing/2014/main" id="{992B3B71-643E-8CD5-1B80-9CFDF7FC766C}"/>
              </a:ext>
            </a:extLst>
          </p:cNvPr>
          <p:cNvGrpSpPr/>
          <p:nvPr/>
        </p:nvGrpSpPr>
        <p:grpSpPr>
          <a:xfrm>
            <a:off x="3443454" y="1353648"/>
            <a:ext cx="5591963" cy="2411342"/>
            <a:chOff x="669241" y="15629792"/>
            <a:chExt cx="10348603" cy="4832248"/>
          </a:xfrm>
        </p:grpSpPr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98016F02-C717-411C-782B-73742EB7CD02}"/>
                </a:ext>
              </a:extLst>
            </p:cNvPr>
            <p:cNvGrpSpPr/>
            <p:nvPr/>
          </p:nvGrpSpPr>
          <p:grpSpPr>
            <a:xfrm>
              <a:off x="669241" y="15629792"/>
              <a:ext cx="10348603" cy="4832248"/>
              <a:chOff x="26831145" y="11641455"/>
              <a:chExt cx="9231867" cy="4356850"/>
            </a:xfrm>
          </p:grpSpPr>
          <p:pic>
            <p:nvPicPr>
              <p:cNvPr id="61" name="Picture 2" descr="Stress Concentrations at Holes">
                <a:extLst>
                  <a:ext uri="{FF2B5EF4-FFF2-40B4-BE49-F238E27FC236}">
                    <a16:creationId xmlns:a16="http://schemas.microsoft.com/office/drawing/2014/main" id="{F3B30649-74BF-F187-DBCE-30BE14E8FD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6" cstate="print">
                <a:clrChange>
                  <a:clrFrom>
                    <a:srgbClr val="E8E8E8"/>
                  </a:clrFrom>
                  <a:clrTo>
                    <a:srgbClr val="E8E8E8">
                      <a:alpha val="0"/>
                    </a:srgbClr>
                  </a:clrTo>
                </a:clrChange>
                <a:biLevel thresh="75000"/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aturation sat="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172" t="12448" r="5396" b="10468"/>
              <a:stretch/>
            </p:blipFill>
            <p:spPr bwMode="auto">
              <a:xfrm>
                <a:off x="26831145" y="11662610"/>
                <a:ext cx="4130212" cy="433569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C9399E19-E870-0537-D2AE-421DCAC4C373}"/>
                  </a:ext>
                </a:extLst>
              </p:cNvPr>
              <p:cNvGrpSpPr/>
              <p:nvPr/>
            </p:nvGrpSpPr>
            <p:grpSpPr>
              <a:xfrm>
                <a:off x="31354654" y="11641455"/>
                <a:ext cx="4127373" cy="4258659"/>
                <a:chOff x="28055964" y="17853012"/>
                <a:chExt cx="2544446" cy="2686190"/>
              </a:xfrm>
            </p:grpSpPr>
            <p:pic>
              <p:nvPicPr>
                <p:cNvPr id="162" name="Picture 161">
                  <a:extLst>
                    <a:ext uri="{FF2B5EF4-FFF2-40B4-BE49-F238E27FC236}">
                      <a16:creationId xmlns:a16="http://schemas.microsoft.com/office/drawing/2014/main" id="{907FD461-F6BE-F6E0-F0B5-74F73E95B52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r="49318"/>
                <a:stretch/>
              </p:blipFill>
              <p:spPr>
                <a:xfrm>
                  <a:off x="29280834" y="17853012"/>
                  <a:ext cx="1319576" cy="2686188"/>
                </a:xfrm>
                <a:prstGeom prst="rect">
                  <a:avLst/>
                </a:prstGeom>
              </p:spPr>
            </p:pic>
            <p:pic>
              <p:nvPicPr>
                <p:cNvPr id="163" name="Picture 162">
                  <a:extLst>
                    <a:ext uri="{FF2B5EF4-FFF2-40B4-BE49-F238E27FC236}">
                      <a16:creationId xmlns:a16="http://schemas.microsoft.com/office/drawing/2014/main" id="{8B004AA6-C26B-1814-F629-E3EAC27D30E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3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</a:blip>
                <a:srcRect r="49318"/>
                <a:stretch/>
              </p:blipFill>
              <p:spPr>
                <a:xfrm flipH="1">
                  <a:off x="28055964" y="17853014"/>
                  <a:ext cx="1319576" cy="2686188"/>
                </a:xfrm>
                <a:prstGeom prst="rect">
                  <a:avLst/>
                </a:prstGeom>
              </p:spPr>
            </p:pic>
          </p:grp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E78C0624-5F1C-FDD1-BCA4-D8DA44A1C4F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410061" y="11755946"/>
                <a:ext cx="0" cy="4080933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28" name="Rectangle 127">
                <a:extLst>
                  <a:ext uri="{FF2B5EF4-FFF2-40B4-BE49-F238E27FC236}">
                    <a16:creationId xmlns:a16="http://schemas.microsoft.com/office/drawing/2014/main" id="{A424074F-2515-70BD-4F07-A15026563F48}"/>
                  </a:ext>
                </a:extLst>
              </p:cNvPr>
              <p:cNvSpPr/>
              <p:nvPr/>
            </p:nvSpPr>
            <p:spPr>
              <a:xfrm>
                <a:off x="26840768" y="11769005"/>
                <a:ext cx="4052113" cy="4129177"/>
              </a:xfrm>
              <a:prstGeom prst="rect">
                <a:avLst/>
              </a:prstGeom>
              <a:noFill/>
              <a:ln w="762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29" name="Group 128">
                <a:extLst>
                  <a:ext uri="{FF2B5EF4-FFF2-40B4-BE49-F238E27FC236}">
                    <a16:creationId xmlns:a16="http://schemas.microsoft.com/office/drawing/2014/main" id="{86ACF132-903D-E6AD-90F8-5FD185029FA3}"/>
                  </a:ext>
                </a:extLst>
              </p:cNvPr>
              <p:cNvGrpSpPr/>
              <p:nvPr/>
            </p:nvGrpSpPr>
            <p:grpSpPr>
              <a:xfrm>
                <a:off x="30768482" y="13207959"/>
                <a:ext cx="1176929" cy="1220710"/>
                <a:chOff x="30768482" y="13207959"/>
                <a:chExt cx="1176929" cy="1220710"/>
              </a:xfrm>
            </p:grpSpPr>
            <p:sp>
              <p:nvSpPr>
                <p:cNvPr id="136" name="Arc 135">
                  <a:extLst>
                    <a:ext uri="{FF2B5EF4-FFF2-40B4-BE49-F238E27FC236}">
                      <a16:creationId xmlns:a16="http://schemas.microsoft.com/office/drawing/2014/main" id="{B72C7349-B1A7-F487-A896-A193EA67E29D}"/>
                    </a:ext>
                  </a:extLst>
                </p:cNvPr>
                <p:cNvSpPr/>
                <p:nvPr/>
              </p:nvSpPr>
              <p:spPr>
                <a:xfrm flipV="1">
                  <a:off x="30768482" y="13207959"/>
                  <a:ext cx="1175820" cy="1179576"/>
                </a:xfrm>
                <a:prstGeom prst="arc">
                  <a:avLst/>
                </a:prstGeom>
                <a:ln w="762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38" name="Arc 137">
                  <a:extLst>
                    <a:ext uri="{FF2B5EF4-FFF2-40B4-BE49-F238E27FC236}">
                      <a16:creationId xmlns:a16="http://schemas.microsoft.com/office/drawing/2014/main" id="{F048817B-E7BC-D578-2675-F5016ABFC8BF}"/>
                    </a:ext>
                  </a:extLst>
                </p:cNvPr>
                <p:cNvSpPr/>
                <p:nvPr/>
              </p:nvSpPr>
              <p:spPr>
                <a:xfrm>
                  <a:off x="30769591" y="13249093"/>
                  <a:ext cx="1175820" cy="1179576"/>
                </a:xfrm>
                <a:prstGeom prst="arc">
                  <a:avLst/>
                </a:prstGeom>
                <a:ln w="762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30" name="Group 129">
                <a:extLst>
                  <a:ext uri="{FF2B5EF4-FFF2-40B4-BE49-F238E27FC236}">
                    <a16:creationId xmlns:a16="http://schemas.microsoft.com/office/drawing/2014/main" id="{DEA56535-9054-857C-6BFB-F171AD6312BC}"/>
                  </a:ext>
                </a:extLst>
              </p:cNvPr>
              <p:cNvGrpSpPr/>
              <p:nvPr/>
            </p:nvGrpSpPr>
            <p:grpSpPr>
              <a:xfrm flipH="1">
                <a:off x="34882292" y="13197043"/>
                <a:ext cx="1180720" cy="1239855"/>
                <a:chOff x="31197753" y="13196427"/>
                <a:chExt cx="1180720" cy="1224084"/>
              </a:xfrm>
            </p:grpSpPr>
            <p:sp>
              <p:nvSpPr>
                <p:cNvPr id="133" name="Arc 132">
                  <a:extLst>
                    <a:ext uri="{FF2B5EF4-FFF2-40B4-BE49-F238E27FC236}">
                      <a16:creationId xmlns:a16="http://schemas.microsoft.com/office/drawing/2014/main" id="{277CE62D-89F6-F46A-14FA-75BF7DD31AE6}"/>
                    </a:ext>
                  </a:extLst>
                </p:cNvPr>
                <p:cNvSpPr/>
                <p:nvPr/>
              </p:nvSpPr>
              <p:spPr>
                <a:xfrm flipV="1">
                  <a:off x="31202653" y="13196427"/>
                  <a:ext cx="1175820" cy="1179576"/>
                </a:xfrm>
                <a:prstGeom prst="arc">
                  <a:avLst/>
                </a:prstGeom>
                <a:ln w="762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34" name="Arc 133">
                  <a:extLst>
                    <a:ext uri="{FF2B5EF4-FFF2-40B4-BE49-F238E27FC236}">
                      <a16:creationId xmlns:a16="http://schemas.microsoft.com/office/drawing/2014/main" id="{47BF63E9-6913-D8AB-904D-0A0D5EF735DB}"/>
                    </a:ext>
                  </a:extLst>
                </p:cNvPr>
                <p:cNvSpPr/>
                <p:nvPr/>
              </p:nvSpPr>
              <p:spPr>
                <a:xfrm>
                  <a:off x="31197753" y="13240935"/>
                  <a:ext cx="1175820" cy="1179576"/>
                </a:xfrm>
                <a:prstGeom prst="arc">
                  <a:avLst/>
                </a:prstGeom>
                <a:ln w="76200"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31" name="Left Bracket 130">
                <a:extLst>
                  <a:ext uri="{FF2B5EF4-FFF2-40B4-BE49-F238E27FC236}">
                    <a16:creationId xmlns:a16="http://schemas.microsoft.com/office/drawing/2014/main" id="{0F73C503-E8AF-69E9-098D-08D9157BF53D}"/>
                  </a:ext>
                </a:extLst>
              </p:cNvPr>
              <p:cNvSpPr/>
              <p:nvPr/>
            </p:nvSpPr>
            <p:spPr>
              <a:xfrm rot="16200000">
                <a:off x="32689859" y="13062966"/>
                <a:ext cx="1472184" cy="4105656"/>
              </a:xfrm>
              <a:prstGeom prst="leftBracket">
                <a:avLst>
                  <a:gd name="adj" fmla="val 0"/>
                </a:avLst>
              </a:prstGeom>
              <a:ln w="762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2" name="Left Bracket 131">
                <a:extLst>
                  <a:ext uri="{FF2B5EF4-FFF2-40B4-BE49-F238E27FC236}">
                    <a16:creationId xmlns:a16="http://schemas.microsoft.com/office/drawing/2014/main" id="{77E99A30-B72D-4FBB-317B-B3E597020DE0}"/>
                  </a:ext>
                </a:extLst>
              </p:cNvPr>
              <p:cNvSpPr/>
              <p:nvPr/>
            </p:nvSpPr>
            <p:spPr>
              <a:xfrm rot="5400000" flipV="1">
                <a:off x="32669541" y="10451652"/>
                <a:ext cx="1490472" cy="4105656"/>
              </a:xfrm>
              <a:prstGeom prst="leftBracket">
                <a:avLst>
                  <a:gd name="adj" fmla="val 0"/>
                </a:avLst>
              </a:prstGeom>
              <a:ln w="762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54" name="Graphic 53" descr="Warning with solid fill">
              <a:extLst>
                <a:ext uri="{FF2B5EF4-FFF2-40B4-BE49-F238E27FC236}">
                  <a16:creationId xmlns:a16="http://schemas.microsoft.com/office/drawing/2014/main" id="{9F247E35-3D3C-1D85-3292-6470A6271D2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474066" y="16275682"/>
              <a:ext cx="892654" cy="892655"/>
            </a:xfrm>
            <a:prstGeom prst="rect">
              <a:avLst/>
            </a:prstGeom>
          </p:spPr>
        </p:pic>
        <p:pic>
          <p:nvPicPr>
            <p:cNvPr id="55" name="Graphic 54" descr="Warning with solid fill">
              <a:extLst>
                <a:ext uri="{FF2B5EF4-FFF2-40B4-BE49-F238E27FC236}">
                  <a16:creationId xmlns:a16="http://schemas.microsoft.com/office/drawing/2014/main" id="{AFE7A55E-4631-23E7-2754-B7F07E06A4A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617446" y="17040846"/>
              <a:ext cx="892654" cy="892654"/>
            </a:xfrm>
            <a:prstGeom prst="rect">
              <a:avLst/>
            </a:prstGeom>
          </p:spPr>
        </p:pic>
        <p:cxnSp>
          <p:nvCxnSpPr>
            <p:cNvPr id="56" name="Straight Arrow Connector 55">
              <a:extLst>
                <a:ext uri="{FF2B5EF4-FFF2-40B4-BE49-F238E27FC236}">
                  <a16:creationId xmlns:a16="http://schemas.microsoft.com/office/drawing/2014/main" id="{0CEDDE08-73C9-D168-BCF9-7B298E2289D5}"/>
                </a:ext>
              </a:extLst>
            </p:cNvPr>
            <p:cNvCxnSpPr>
              <a:cxnSpLocks/>
              <a:stCxn id="55" idx="1"/>
            </p:cNvCxnSpPr>
            <p:nvPr/>
          </p:nvCxnSpPr>
          <p:spPr>
            <a:xfrm flipH="1">
              <a:off x="6624698" y="17487173"/>
              <a:ext cx="992748" cy="41576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F4EFCBCC-36AC-13BF-D9F6-BB9C04E402B1}"/>
                </a:ext>
              </a:extLst>
            </p:cNvPr>
            <p:cNvCxnSpPr>
              <a:cxnSpLocks/>
              <a:stCxn id="55" idx="3"/>
            </p:cNvCxnSpPr>
            <p:nvPr/>
          </p:nvCxnSpPr>
          <p:spPr>
            <a:xfrm>
              <a:off x="8510100" y="17487173"/>
              <a:ext cx="1033348" cy="452164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76EC6525-3E0A-BDB0-3D32-7A916DB1E3B0}"/>
                </a:ext>
              </a:extLst>
            </p:cNvPr>
            <p:cNvSpPr/>
            <p:nvPr/>
          </p:nvSpPr>
          <p:spPr>
            <a:xfrm>
              <a:off x="2304218" y="17424765"/>
              <a:ext cx="1280160" cy="1280160"/>
            </a:xfrm>
            <a:prstGeom prst="ellipse">
              <a:avLst/>
            </a:prstGeom>
            <a:noFill/>
            <a:ln w="76200">
              <a:solidFill>
                <a:srgbClr val="2F55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61C10E90-8B25-6416-0197-1386B774A6C5}"/>
                </a:ext>
              </a:extLst>
            </p:cNvPr>
            <p:cNvCxnSpPr>
              <a:cxnSpLocks/>
              <a:stCxn id="54" idx="2"/>
              <a:endCxn id="58" idx="2"/>
            </p:cNvCxnSpPr>
            <p:nvPr/>
          </p:nvCxnSpPr>
          <p:spPr>
            <a:xfrm flipH="1">
              <a:off x="2304218" y="17168337"/>
              <a:ext cx="616175" cy="89650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81882BF7-F3D3-E101-48CE-A1ECB57A9693}"/>
                </a:ext>
              </a:extLst>
            </p:cNvPr>
            <p:cNvCxnSpPr>
              <a:cxnSpLocks/>
              <a:stCxn id="54" idx="2"/>
              <a:endCxn id="58" idx="6"/>
            </p:cNvCxnSpPr>
            <p:nvPr/>
          </p:nvCxnSpPr>
          <p:spPr>
            <a:xfrm>
              <a:off x="2920394" y="17168337"/>
              <a:ext cx="663984" cy="896508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EF4498F8-4023-F60D-3281-8C466B39137A}"/>
              </a:ext>
            </a:extLst>
          </p:cNvPr>
          <p:cNvGrpSpPr/>
          <p:nvPr/>
        </p:nvGrpSpPr>
        <p:grpSpPr>
          <a:xfrm>
            <a:off x="3485624" y="4138132"/>
            <a:ext cx="5225482" cy="2292564"/>
            <a:chOff x="680027" y="15756777"/>
            <a:chExt cx="9670388" cy="4594220"/>
          </a:xfrm>
        </p:grpSpPr>
        <p:grpSp>
          <p:nvGrpSpPr>
            <p:cNvPr id="165" name="Group 164">
              <a:extLst>
                <a:ext uri="{FF2B5EF4-FFF2-40B4-BE49-F238E27FC236}">
                  <a16:creationId xmlns:a16="http://schemas.microsoft.com/office/drawing/2014/main" id="{870603A6-336D-7820-1753-1D2A0994B8AD}"/>
                </a:ext>
              </a:extLst>
            </p:cNvPr>
            <p:cNvGrpSpPr/>
            <p:nvPr/>
          </p:nvGrpSpPr>
          <p:grpSpPr>
            <a:xfrm>
              <a:off x="680027" y="15756777"/>
              <a:ext cx="9670388" cy="4594220"/>
              <a:chOff x="26840766" y="11755946"/>
              <a:chExt cx="8626839" cy="4142239"/>
            </a:xfrm>
          </p:grpSpPr>
          <p:cxnSp>
            <p:nvCxnSpPr>
              <p:cNvPr id="173" name="Straight Connector 172">
                <a:extLst>
                  <a:ext uri="{FF2B5EF4-FFF2-40B4-BE49-F238E27FC236}">
                    <a16:creationId xmlns:a16="http://schemas.microsoft.com/office/drawing/2014/main" id="{02F27428-3A54-3D90-FF33-67F57F58F9E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410061" y="11755946"/>
                <a:ext cx="0" cy="4080933"/>
              </a:xfrm>
              <a:prstGeom prst="line">
                <a:avLst/>
              </a:prstGeom>
              <a:ln w="28575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74" name="Rectangle 173">
                <a:extLst>
                  <a:ext uri="{FF2B5EF4-FFF2-40B4-BE49-F238E27FC236}">
                    <a16:creationId xmlns:a16="http://schemas.microsoft.com/office/drawing/2014/main" id="{AE9B8C28-CE4A-F40D-0A5B-A21354E5D3D5}"/>
                  </a:ext>
                </a:extLst>
              </p:cNvPr>
              <p:cNvSpPr/>
              <p:nvPr/>
            </p:nvSpPr>
            <p:spPr>
              <a:xfrm>
                <a:off x="26840766" y="11769006"/>
                <a:ext cx="4052114" cy="4129179"/>
              </a:xfrm>
              <a:prstGeom prst="rect">
                <a:avLst/>
              </a:prstGeom>
              <a:noFill/>
              <a:ln w="762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5" name="Left Bracket 174">
                <a:extLst>
                  <a:ext uri="{FF2B5EF4-FFF2-40B4-BE49-F238E27FC236}">
                    <a16:creationId xmlns:a16="http://schemas.microsoft.com/office/drawing/2014/main" id="{80F9B1E4-A765-7275-8D09-75C9CAF4709E}"/>
                  </a:ext>
                </a:extLst>
              </p:cNvPr>
              <p:cNvSpPr/>
              <p:nvPr/>
            </p:nvSpPr>
            <p:spPr>
              <a:xfrm rot="16200000">
                <a:off x="32629371" y="13033547"/>
                <a:ext cx="1562091" cy="4074584"/>
              </a:xfrm>
              <a:prstGeom prst="leftBracket">
                <a:avLst>
                  <a:gd name="adj" fmla="val 0"/>
                </a:avLst>
              </a:prstGeom>
              <a:ln w="762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76" name="Left Bracket 175">
                <a:extLst>
                  <a:ext uri="{FF2B5EF4-FFF2-40B4-BE49-F238E27FC236}">
                    <a16:creationId xmlns:a16="http://schemas.microsoft.com/office/drawing/2014/main" id="{07341380-C99B-6FC0-DA9B-4BE097526F98}"/>
                  </a:ext>
                </a:extLst>
              </p:cNvPr>
              <p:cNvSpPr/>
              <p:nvPr/>
            </p:nvSpPr>
            <p:spPr>
              <a:xfrm rot="5400000" flipV="1">
                <a:off x="32669541" y="10451652"/>
                <a:ext cx="1490472" cy="4105656"/>
              </a:xfrm>
              <a:prstGeom prst="leftBracket">
                <a:avLst>
                  <a:gd name="adj" fmla="val 0"/>
                </a:avLst>
              </a:prstGeom>
              <a:ln w="76200"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66" name="Graphic 165" descr="Warning with solid fill">
              <a:extLst>
                <a:ext uri="{FF2B5EF4-FFF2-40B4-BE49-F238E27FC236}">
                  <a16:creationId xmlns:a16="http://schemas.microsoft.com/office/drawing/2014/main" id="{6AA8BEC4-EEAA-64DC-00AC-12527B912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406810" y="16167191"/>
              <a:ext cx="892655" cy="892655"/>
            </a:xfrm>
            <a:prstGeom prst="rect">
              <a:avLst/>
            </a:prstGeom>
          </p:spPr>
        </p:pic>
        <p:pic>
          <p:nvPicPr>
            <p:cNvPr id="167" name="Graphic 166" descr="Warning with solid fill">
              <a:extLst>
                <a:ext uri="{FF2B5EF4-FFF2-40B4-BE49-F238E27FC236}">
                  <a16:creationId xmlns:a16="http://schemas.microsoft.com/office/drawing/2014/main" id="{C86DE91C-A8BB-B419-B5A9-3EBB32C2C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7617446" y="17040846"/>
              <a:ext cx="892654" cy="892654"/>
            </a:xfrm>
            <a:prstGeom prst="rect">
              <a:avLst/>
            </a:prstGeom>
          </p:spPr>
        </p:pic>
        <p:cxnSp>
          <p:nvCxnSpPr>
            <p:cNvPr id="168" name="Straight Arrow Connector 167">
              <a:extLst>
                <a:ext uri="{FF2B5EF4-FFF2-40B4-BE49-F238E27FC236}">
                  <a16:creationId xmlns:a16="http://schemas.microsoft.com/office/drawing/2014/main" id="{63035CE0-B664-FC3C-7931-DAEAA492248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572984" y="17508546"/>
              <a:ext cx="992747" cy="415767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9" name="Oval 168">
              <a:extLst>
                <a:ext uri="{FF2B5EF4-FFF2-40B4-BE49-F238E27FC236}">
                  <a16:creationId xmlns:a16="http://schemas.microsoft.com/office/drawing/2014/main" id="{CD226776-EFF3-3D95-8980-F9A6655F8D3D}"/>
                </a:ext>
              </a:extLst>
            </p:cNvPr>
            <p:cNvSpPr/>
            <p:nvPr/>
          </p:nvSpPr>
          <p:spPr>
            <a:xfrm>
              <a:off x="1996687" y="17417567"/>
              <a:ext cx="1872464" cy="1280160"/>
            </a:xfrm>
            <a:prstGeom prst="ellipse">
              <a:avLst/>
            </a:prstGeom>
            <a:noFill/>
            <a:ln w="76200">
              <a:solidFill>
                <a:srgbClr val="2F559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0" name="Straight Arrow Connector 169">
              <a:extLst>
                <a:ext uri="{FF2B5EF4-FFF2-40B4-BE49-F238E27FC236}">
                  <a16:creationId xmlns:a16="http://schemas.microsoft.com/office/drawing/2014/main" id="{81F7885A-F0D5-B62D-54DB-9A762CB47672}"/>
                </a:ext>
              </a:extLst>
            </p:cNvPr>
            <p:cNvCxnSpPr>
              <a:cxnSpLocks/>
              <a:endCxn id="169" idx="2"/>
            </p:cNvCxnSpPr>
            <p:nvPr/>
          </p:nvCxnSpPr>
          <p:spPr>
            <a:xfrm flipH="1">
              <a:off x="1996687" y="17059846"/>
              <a:ext cx="856453" cy="99780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Arrow Connector 170">
              <a:extLst>
                <a:ext uri="{FF2B5EF4-FFF2-40B4-BE49-F238E27FC236}">
                  <a16:creationId xmlns:a16="http://schemas.microsoft.com/office/drawing/2014/main" id="{BA7750B6-8AAF-B120-F4F7-E4C95C65043B}"/>
                </a:ext>
              </a:extLst>
            </p:cNvPr>
            <p:cNvCxnSpPr>
              <a:cxnSpLocks/>
              <a:endCxn id="169" idx="6"/>
            </p:cNvCxnSpPr>
            <p:nvPr/>
          </p:nvCxnSpPr>
          <p:spPr>
            <a:xfrm>
              <a:off x="2853139" y="17059846"/>
              <a:ext cx="1016011" cy="997803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Arrow Connector 171">
              <a:extLst>
                <a:ext uri="{FF2B5EF4-FFF2-40B4-BE49-F238E27FC236}">
                  <a16:creationId xmlns:a16="http://schemas.microsoft.com/office/drawing/2014/main" id="{7F108683-5C99-2F22-ACB9-12CE5D252EF8}"/>
                </a:ext>
              </a:extLst>
            </p:cNvPr>
            <p:cNvCxnSpPr>
              <a:cxnSpLocks/>
            </p:cNvCxnSpPr>
            <p:nvPr/>
          </p:nvCxnSpPr>
          <p:spPr>
            <a:xfrm>
              <a:off x="8448417" y="17484466"/>
              <a:ext cx="1033348" cy="452165"/>
            </a:xfrm>
            <a:prstGeom prst="straightConnector1">
              <a:avLst/>
            </a:prstGeom>
            <a:ln w="3810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63647FD9-6E6E-EFEB-3B5C-448C5E16E328}"/>
              </a:ext>
            </a:extLst>
          </p:cNvPr>
          <p:cNvCxnSpPr>
            <a:cxnSpLocks/>
            <a:stCxn id="176" idx="0"/>
          </p:cNvCxnSpPr>
          <p:nvPr/>
        </p:nvCxnSpPr>
        <p:spPr>
          <a:xfrm>
            <a:off x="6224213" y="4964872"/>
            <a:ext cx="464987" cy="255890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2C8F0EFB-8C81-7FE3-CCA6-92655F71E52B}"/>
              </a:ext>
            </a:extLst>
          </p:cNvPr>
          <p:cNvCxnSpPr>
            <a:cxnSpLocks/>
          </p:cNvCxnSpPr>
          <p:nvPr/>
        </p:nvCxnSpPr>
        <p:spPr>
          <a:xfrm flipV="1">
            <a:off x="6201963" y="5196551"/>
            <a:ext cx="484710" cy="335391"/>
          </a:xfrm>
          <a:prstGeom prst="line">
            <a:avLst/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010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B971423-EF98-7F55-EF15-5637A0D11DB9}"/>
              </a:ext>
            </a:extLst>
          </p:cNvPr>
          <p:cNvSpPr txBox="1">
            <a:spLocks/>
          </p:cNvSpPr>
          <p:nvPr/>
        </p:nvSpPr>
        <p:spPr>
          <a:xfrm>
            <a:off x="838200" y="639047"/>
            <a:ext cx="10745637" cy="1339940"/>
          </a:xfrm>
          <a:prstGeom prst="rect">
            <a:avLst/>
          </a:prstGeom>
        </p:spPr>
        <p:txBody>
          <a:bodyPr/>
          <a:lstStyle>
            <a:lvl1pPr algn="l" defTabSz="9142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SATEC Machine Testing - High Density Grip Tab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E0C507A-ADBA-CB51-3B62-626705F08A27}"/>
              </a:ext>
            </a:extLst>
          </p:cNvPr>
          <p:cNvSpPr txBox="1">
            <a:spLocks/>
          </p:cNvSpPr>
          <p:nvPr/>
        </p:nvSpPr>
        <p:spPr>
          <a:xfrm>
            <a:off x="6684580" y="2459979"/>
            <a:ext cx="4229368" cy="159573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228554" indent="-228554" algn="l" defTabSz="91421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63" indent="-228554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71" indent="-228554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880" indent="-228554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989" indent="-228554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097" indent="-228554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6" indent="-228554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4" indent="-228554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23" indent="-228554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density infill “grip tab”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Prevents specimen crushing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Minimal impact on strength</a:t>
            </a:r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CFBA1CD0-1A69-0E08-0DE7-5A0245D49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4656" y="1976908"/>
            <a:ext cx="4409192" cy="3717727"/>
          </a:xfrm>
          <a:prstGeom prst="rect">
            <a:avLst/>
          </a:prstGeom>
        </p:spPr>
      </p:pic>
      <p:sp>
        <p:nvSpPr>
          <p:cNvPr id="9" name="Right Brace 8">
            <a:extLst>
              <a:ext uri="{FF2B5EF4-FFF2-40B4-BE49-F238E27FC236}">
                <a16:creationId xmlns:a16="http://schemas.microsoft.com/office/drawing/2014/main" id="{96CAB4FF-9341-5C78-90CD-2E330E949169}"/>
              </a:ext>
            </a:extLst>
          </p:cNvPr>
          <p:cNvSpPr/>
          <p:nvPr/>
        </p:nvSpPr>
        <p:spPr bwMode="auto">
          <a:xfrm>
            <a:off x="5580203" y="2142416"/>
            <a:ext cx="463245" cy="1913302"/>
          </a:xfrm>
          <a:prstGeom prst="rightBrace">
            <a:avLst>
              <a:gd name="adj1" fmla="val 35098"/>
              <a:gd name="adj2" fmla="val 33799"/>
            </a:avLst>
          </a:prstGeom>
          <a:noFill/>
          <a:ln w="57150" cap="flat" cmpd="sng" algn="ctr">
            <a:solidFill>
              <a:srgbClr val="1B3D6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912378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94BA4E2-B76F-C4F9-5160-2156ADF8F244}"/>
              </a:ext>
            </a:extLst>
          </p:cNvPr>
          <p:cNvSpPr txBox="1">
            <a:spLocks/>
          </p:cNvSpPr>
          <p:nvPr/>
        </p:nvSpPr>
        <p:spPr>
          <a:xfrm>
            <a:off x="838200" y="47469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2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Results From Prior Testing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7F6A45-5542-3D60-111C-687EB7EA2758}"/>
              </a:ext>
            </a:extLst>
          </p:cNvPr>
          <p:cNvSpPr txBox="1">
            <a:spLocks/>
          </p:cNvSpPr>
          <p:nvPr/>
        </p:nvSpPr>
        <p:spPr>
          <a:xfrm>
            <a:off x="7725102" y="1797269"/>
            <a:ext cx="3628697" cy="4379694"/>
          </a:xfrm>
          <a:prstGeom prst="rect">
            <a:avLst/>
          </a:prstGeom>
        </p:spPr>
        <p:txBody>
          <a:bodyPr/>
          <a:lstStyle>
            <a:lvl1pPr marL="228554" indent="-228554" algn="l" defTabSz="91421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7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663" indent="-228554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771" indent="-228554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99880" indent="-228554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6989" indent="-228554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097" indent="-228554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206" indent="-228554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314" indent="-228554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423" indent="-228554" algn="l" defTabSz="91421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Failure location deviates from predicted location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A picture containing dark, light, black, white&#10;&#10;Description automatically generated">
            <a:extLst>
              <a:ext uri="{FF2B5EF4-FFF2-40B4-BE49-F238E27FC236}">
                <a16:creationId xmlns:a16="http://schemas.microsoft.com/office/drawing/2014/main" id="{11FBE408-2F75-70C5-80E5-4714583ED32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424" t="26062" r="39651" b="24865"/>
          <a:stretch/>
        </p:blipFill>
        <p:spPr>
          <a:xfrm>
            <a:off x="3401494" y="1935453"/>
            <a:ext cx="2501943" cy="3847088"/>
          </a:xfrm>
          <a:prstGeom prst="rect">
            <a:avLst/>
          </a:prstGeom>
        </p:spPr>
      </p:pic>
      <p:pic>
        <p:nvPicPr>
          <p:cNvPr id="9" name="Picture 8" descr="A picture containing indoor, black&#10;&#10;Description automatically generated">
            <a:extLst>
              <a:ext uri="{FF2B5EF4-FFF2-40B4-BE49-F238E27FC236}">
                <a16:creationId xmlns:a16="http://schemas.microsoft.com/office/drawing/2014/main" id="{2680C68C-0CDA-1502-C8AD-51CA7C2D91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3820" r="23943"/>
          <a:stretch/>
        </p:blipFill>
        <p:spPr bwMode="auto">
          <a:xfrm>
            <a:off x="1012498" y="1935453"/>
            <a:ext cx="2426645" cy="384708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A close up of a black sign&#10;&#10;Description automatically generated">
            <a:extLst>
              <a:ext uri="{FF2B5EF4-FFF2-40B4-BE49-F238E27FC236}">
                <a16:creationId xmlns:a16="http://schemas.microsoft.com/office/drawing/2014/main" id="{1FEAD939-80B2-5744-C343-3276E575C88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8" b="4035"/>
          <a:stretch/>
        </p:blipFill>
        <p:spPr bwMode="auto">
          <a:xfrm rot="16200000">
            <a:off x="4642126" y="3159114"/>
            <a:ext cx="3830768" cy="138344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05716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6366965-EBE6-0D3C-D430-A1B48E72AA75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2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Nominal Stress at Failure 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E4A35C5-C88E-2A3B-DAE6-30C789B50222}"/>
              </a:ext>
            </a:extLst>
          </p:cNvPr>
          <p:cNvGrpSpPr/>
          <p:nvPr/>
        </p:nvGrpSpPr>
        <p:grpSpPr>
          <a:xfrm>
            <a:off x="9916983" y="2646895"/>
            <a:ext cx="1436816" cy="1782324"/>
            <a:chOff x="-2" y="-2"/>
            <a:chExt cx="1725832" cy="2536070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D4732FF-8299-2788-A9C2-39B6023DE385}"/>
                </a:ext>
              </a:extLst>
            </p:cNvPr>
            <p:cNvSpPr/>
            <p:nvPr/>
          </p:nvSpPr>
          <p:spPr>
            <a:xfrm>
              <a:off x="-2" y="1036208"/>
              <a:ext cx="493006" cy="457199"/>
            </a:xfrm>
            <a:prstGeom prst="rect">
              <a:avLst/>
            </a:prstGeom>
            <a:solidFill>
              <a:schemeClr val="accent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342900" algn="l" rtl="0" fontAlgn="base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2pPr>
              <a:lvl3pPr marL="685800" algn="l" rtl="0" fontAlgn="base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3pPr>
              <a:lvl4pPr marL="1028700" algn="l" rtl="0" fontAlgn="base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4pPr>
              <a:lvl5pPr marL="1371600" algn="l" rtl="0" fontAlgn="base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5pPr>
              <a:lvl6pPr marL="1714500" algn="l" defTabSz="685800" rtl="0" eaLnBrk="1" latinLnBrk="0" hangingPunct="1"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6pPr>
              <a:lvl7pPr marL="2057400" algn="l" defTabSz="685800" rtl="0" eaLnBrk="1" latinLnBrk="0" hangingPunct="1"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7pPr>
              <a:lvl8pPr marL="2400300" algn="l" defTabSz="685800" rtl="0" eaLnBrk="1" latinLnBrk="0" hangingPunct="1"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8pPr>
              <a:lvl9pPr marL="2743200" algn="l" defTabSz="685800" rtl="0" eaLnBrk="1" latinLnBrk="0" hangingPunct="1"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B5605FC-8153-9B49-9FF6-C6D562A850BD}"/>
                </a:ext>
              </a:extLst>
            </p:cNvPr>
            <p:cNvSpPr/>
            <p:nvPr/>
          </p:nvSpPr>
          <p:spPr>
            <a:xfrm>
              <a:off x="-2" y="2078869"/>
              <a:ext cx="493006" cy="457199"/>
            </a:xfrm>
            <a:prstGeom prst="rect">
              <a:avLst/>
            </a:prstGeom>
            <a:pattFill prst="wdDnDiag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" lastClr="FFFFFF"/>
              </a:bgClr>
            </a:patt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342900" algn="l" rtl="0" fontAlgn="base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2pPr>
              <a:lvl3pPr marL="685800" algn="l" rtl="0" fontAlgn="base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3pPr>
              <a:lvl4pPr marL="1028700" algn="l" rtl="0" fontAlgn="base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4pPr>
              <a:lvl5pPr marL="1371600" algn="l" rtl="0" fontAlgn="base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5pPr>
              <a:lvl6pPr marL="1714500" algn="l" defTabSz="685800" rtl="0" eaLnBrk="1" latinLnBrk="0" hangingPunct="1"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6pPr>
              <a:lvl7pPr marL="2057400" algn="l" defTabSz="685800" rtl="0" eaLnBrk="1" latinLnBrk="0" hangingPunct="1"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7pPr>
              <a:lvl8pPr marL="2400300" algn="l" defTabSz="685800" rtl="0" eaLnBrk="1" latinLnBrk="0" hangingPunct="1"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8pPr>
              <a:lvl9pPr marL="2743200" algn="l" defTabSz="685800" rtl="0" eaLnBrk="1" latinLnBrk="0" hangingPunct="1"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C260822B-F770-DDFE-1322-A45EC0CAB03E}"/>
                </a:ext>
              </a:extLst>
            </p:cNvPr>
            <p:cNvSpPr/>
            <p:nvPr/>
          </p:nvSpPr>
          <p:spPr>
            <a:xfrm>
              <a:off x="-2" y="1561771"/>
              <a:ext cx="493006" cy="457199"/>
            </a:xfrm>
            <a:prstGeom prst="rect">
              <a:avLst/>
            </a:prstGeom>
            <a:solidFill>
              <a:schemeClr val="accent5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342900" algn="l" rtl="0" fontAlgn="base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2pPr>
              <a:lvl3pPr marL="685800" algn="l" rtl="0" fontAlgn="base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3pPr>
              <a:lvl4pPr marL="1028700" algn="l" rtl="0" fontAlgn="base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4pPr>
              <a:lvl5pPr marL="1371600" algn="l" rtl="0" fontAlgn="base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5pPr>
              <a:lvl6pPr marL="1714500" algn="l" defTabSz="685800" rtl="0" eaLnBrk="1" latinLnBrk="0" hangingPunct="1"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6pPr>
              <a:lvl7pPr marL="2057400" algn="l" defTabSz="685800" rtl="0" eaLnBrk="1" latinLnBrk="0" hangingPunct="1"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7pPr>
              <a:lvl8pPr marL="2400300" algn="l" defTabSz="685800" rtl="0" eaLnBrk="1" latinLnBrk="0" hangingPunct="1"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8pPr>
              <a:lvl9pPr marL="2743200" algn="l" defTabSz="685800" rtl="0" eaLnBrk="1" latinLnBrk="0" hangingPunct="1"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1D584A51-0C5F-3AE0-D7E9-40EA5DE43A28}"/>
                </a:ext>
              </a:extLst>
            </p:cNvPr>
            <p:cNvSpPr/>
            <p:nvPr/>
          </p:nvSpPr>
          <p:spPr>
            <a:xfrm>
              <a:off x="-2" y="514877"/>
              <a:ext cx="493006" cy="457199"/>
            </a:xfrm>
            <a:prstGeom prst="rect">
              <a:avLst/>
            </a:prstGeom>
            <a:solidFill>
              <a:srgbClr val="ED7D31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342900" algn="l" rtl="0" fontAlgn="base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2pPr>
              <a:lvl3pPr marL="685800" algn="l" rtl="0" fontAlgn="base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3pPr>
              <a:lvl4pPr marL="1028700" algn="l" rtl="0" fontAlgn="base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4pPr>
              <a:lvl5pPr marL="1371600" algn="l" rtl="0" fontAlgn="base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5pPr>
              <a:lvl6pPr marL="1714500" algn="l" defTabSz="685800" rtl="0" eaLnBrk="1" latinLnBrk="0" hangingPunct="1"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6pPr>
              <a:lvl7pPr marL="2057400" algn="l" defTabSz="685800" rtl="0" eaLnBrk="1" latinLnBrk="0" hangingPunct="1"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7pPr>
              <a:lvl8pPr marL="2400300" algn="l" defTabSz="685800" rtl="0" eaLnBrk="1" latinLnBrk="0" hangingPunct="1"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8pPr>
              <a:lvl9pPr marL="2743200" algn="l" defTabSz="685800" rtl="0" eaLnBrk="1" latinLnBrk="0" hangingPunct="1"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152B7AD-E74D-F764-D5CB-9061D4467808}"/>
                </a:ext>
              </a:extLst>
            </p:cNvPr>
            <p:cNvSpPr/>
            <p:nvPr/>
          </p:nvSpPr>
          <p:spPr>
            <a:xfrm>
              <a:off x="-2" y="0"/>
              <a:ext cx="493006" cy="457199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solidFill>
                <a:srgbClr val="0070C0"/>
              </a:solidFill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342900" algn="l" rtl="0" fontAlgn="base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2pPr>
              <a:lvl3pPr marL="685800" algn="l" rtl="0" fontAlgn="base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3pPr>
              <a:lvl4pPr marL="1028700" algn="l" rtl="0" fontAlgn="base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4pPr>
              <a:lvl5pPr marL="1371600" algn="l" rtl="0" fontAlgn="base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5pPr>
              <a:lvl6pPr marL="1714500" algn="l" defTabSz="685800" rtl="0" eaLnBrk="1" latinLnBrk="0" hangingPunct="1"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6pPr>
              <a:lvl7pPr marL="2057400" algn="l" defTabSz="685800" rtl="0" eaLnBrk="1" latinLnBrk="0" hangingPunct="1"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7pPr>
              <a:lvl8pPr marL="2400300" algn="l" defTabSz="685800" rtl="0" eaLnBrk="1" latinLnBrk="0" hangingPunct="1"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8pPr>
              <a:lvl9pPr marL="2743200" algn="l" defTabSz="685800" rtl="0" eaLnBrk="1" latinLnBrk="0" hangingPunct="1"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endParaRPr>
            </a:p>
          </p:txBody>
        </p:sp>
        <p:sp>
          <p:nvSpPr>
            <p:cNvPr id="10" name="TextBox 1042">
              <a:extLst>
                <a:ext uri="{FF2B5EF4-FFF2-40B4-BE49-F238E27FC236}">
                  <a16:creationId xmlns:a16="http://schemas.microsoft.com/office/drawing/2014/main" id="{994E41D4-741E-C357-7F03-5A9DD7814680}"/>
                </a:ext>
              </a:extLst>
            </p:cNvPr>
            <p:cNvSpPr txBox="1"/>
            <p:nvPr/>
          </p:nvSpPr>
          <p:spPr>
            <a:xfrm>
              <a:off x="464023" y="-2"/>
              <a:ext cx="1042379" cy="42768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342900" algn="l" rtl="0" fontAlgn="base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2pPr>
              <a:lvl3pPr marL="685800" algn="l" rtl="0" fontAlgn="base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3pPr>
              <a:lvl4pPr marL="1028700" algn="l" rtl="0" fontAlgn="base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4pPr>
              <a:lvl5pPr marL="1371600" algn="l" rtl="0" fontAlgn="base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5pPr>
              <a:lvl6pPr marL="1714500" algn="l" defTabSz="685800" rtl="0" eaLnBrk="1" latinLnBrk="0" hangingPunct="1"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6pPr>
              <a:lvl7pPr marL="2057400" algn="l" defTabSz="685800" rtl="0" eaLnBrk="1" latinLnBrk="0" hangingPunct="1"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7pPr>
              <a:lvl8pPr marL="2400300" algn="l" defTabSz="685800" rtl="0" eaLnBrk="1" latinLnBrk="0" hangingPunct="1"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8pPr>
              <a:lvl9pPr marL="2743200" algn="l" defTabSz="685800" rtl="0" eaLnBrk="1" latinLnBrk="0" hangingPunct="1"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anose="020B0604020202020204" pitchFamily="34" charset="0"/>
                  <a:ea typeface="Times New Roman" panose="02020603050405020304" pitchFamily="18" charset="0"/>
                  <a:cs typeface="Helvetica" panose="020B0604020202020204" pitchFamily="34" charset="0"/>
                </a:rPr>
                <a:t>Notch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endParaRPr>
            </a:p>
          </p:txBody>
        </p:sp>
        <p:sp>
          <p:nvSpPr>
            <p:cNvPr id="11" name="TextBox 1045">
              <a:extLst>
                <a:ext uri="{FF2B5EF4-FFF2-40B4-BE49-F238E27FC236}">
                  <a16:creationId xmlns:a16="http://schemas.microsoft.com/office/drawing/2014/main" id="{7A483E90-B907-99B7-70A3-7BB8F16CC916}"/>
                </a:ext>
              </a:extLst>
            </p:cNvPr>
            <p:cNvSpPr txBox="1"/>
            <p:nvPr/>
          </p:nvSpPr>
          <p:spPr>
            <a:xfrm>
              <a:off x="446886" y="523863"/>
              <a:ext cx="1075141" cy="447168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342900" algn="l" rtl="0" fontAlgn="base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2pPr>
              <a:lvl3pPr marL="685800" algn="l" rtl="0" fontAlgn="base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3pPr>
              <a:lvl4pPr marL="1028700" algn="l" rtl="0" fontAlgn="base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4pPr>
              <a:lvl5pPr marL="1371600" algn="l" rtl="0" fontAlgn="base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5pPr>
              <a:lvl6pPr marL="1714500" algn="l" defTabSz="685800" rtl="0" eaLnBrk="1" latinLnBrk="0" hangingPunct="1"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6pPr>
              <a:lvl7pPr marL="2057400" algn="l" defTabSz="685800" rtl="0" eaLnBrk="1" latinLnBrk="0" hangingPunct="1"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7pPr>
              <a:lvl8pPr marL="2400300" algn="l" defTabSz="685800" rtl="0" eaLnBrk="1" latinLnBrk="0" hangingPunct="1"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8pPr>
              <a:lvl9pPr marL="2743200" algn="l" defTabSz="685800" rtl="0" eaLnBrk="1" latinLnBrk="0" hangingPunct="1"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anose="020B0604020202020204" pitchFamily="34" charset="0"/>
                  <a:ea typeface="Times New Roman" panose="02020603050405020304" pitchFamily="18" charset="0"/>
                  <a:cs typeface="Helvetica" panose="020B0604020202020204" pitchFamily="34" charset="0"/>
                </a:rPr>
                <a:t>Hole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endParaRPr>
            </a:p>
          </p:txBody>
        </p:sp>
        <p:sp>
          <p:nvSpPr>
            <p:cNvPr id="12" name="TextBox 1047">
              <a:extLst>
                <a:ext uri="{FF2B5EF4-FFF2-40B4-BE49-F238E27FC236}">
                  <a16:creationId xmlns:a16="http://schemas.microsoft.com/office/drawing/2014/main" id="{ABE613F2-ECF3-5360-DA04-DC39CA3738E3}"/>
                </a:ext>
              </a:extLst>
            </p:cNvPr>
            <p:cNvSpPr txBox="1"/>
            <p:nvPr/>
          </p:nvSpPr>
          <p:spPr>
            <a:xfrm>
              <a:off x="464838" y="1028079"/>
              <a:ext cx="1260992" cy="45076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342900" algn="l" rtl="0" fontAlgn="base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2pPr>
              <a:lvl3pPr marL="685800" algn="l" rtl="0" fontAlgn="base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3pPr>
              <a:lvl4pPr marL="1028700" algn="l" rtl="0" fontAlgn="base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4pPr>
              <a:lvl5pPr marL="1371600" algn="l" rtl="0" fontAlgn="base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5pPr>
              <a:lvl6pPr marL="1714500" algn="l" defTabSz="685800" rtl="0" eaLnBrk="1" latinLnBrk="0" hangingPunct="1"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6pPr>
              <a:lvl7pPr marL="2057400" algn="l" defTabSz="685800" rtl="0" eaLnBrk="1" latinLnBrk="0" hangingPunct="1"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7pPr>
              <a:lvl8pPr marL="2400300" algn="l" defTabSz="685800" rtl="0" eaLnBrk="1" latinLnBrk="0" hangingPunct="1"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8pPr>
              <a:lvl9pPr marL="2743200" algn="l" defTabSz="685800" rtl="0" eaLnBrk="1" latinLnBrk="0" hangingPunct="1"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anose="020B0604020202020204" pitchFamily="34" charset="0"/>
                  <a:ea typeface="Times New Roman" panose="02020603050405020304" pitchFamily="18" charset="0"/>
                  <a:cs typeface="Helvetica" panose="020B0604020202020204" pitchFamily="34" charset="0"/>
                </a:rPr>
                <a:t>V - Notch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endParaRPr>
            </a:p>
          </p:txBody>
        </p:sp>
        <p:sp>
          <p:nvSpPr>
            <p:cNvPr id="13" name="TextBox 1049">
              <a:extLst>
                <a:ext uri="{FF2B5EF4-FFF2-40B4-BE49-F238E27FC236}">
                  <a16:creationId xmlns:a16="http://schemas.microsoft.com/office/drawing/2014/main" id="{EEE578A0-EA21-9415-221D-6852E9D5A9A8}"/>
                </a:ext>
              </a:extLst>
            </p:cNvPr>
            <p:cNvSpPr txBox="1"/>
            <p:nvPr/>
          </p:nvSpPr>
          <p:spPr>
            <a:xfrm>
              <a:off x="459608" y="1560387"/>
              <a:ext cx="972701" cy="44730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342900" algn="l" rtl="0" fontAlgn="base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2pPr>
              <a:lvl3pPr marL="685800" algn="l" rtl="0" fontAlgn="base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3pPr>
              <a:lvl4pPr marL="1028700" algn="l" rtl="0" fontAlgn="base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4pPr>
              <a:lvl5pPr marL="1371600" algn="l" rtl="0" fontAlgn="base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5pPr>
              <a:lvl6pPr marL="1714500" algn="l" defTabSz="685800" rtl="0" eaLnBrk="1" latinLnBrk="0" hangingPunct="1"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6pPr>
              <a:lvl7pPr marL="2057400" algn="l" defTabSz="685800" rtl="0" eaLnBrk="1" latinLnBrk="0" hangingPunct="1"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7pPr>
              <a:lvl8pPr marL="2400300" algn="l" defTabSz="685800" rtl="0" eaLnBrk="1" latinLnBrk="0" hangingPunct="1"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8pPr>
              <a:lvl9pPr marL="2743200" algn="l" defTabSz="685800" rtl="0" eaLnBrk="1" latinLnBrk="0" hangingPunct="1"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anose="020B0604020202020204" pitchFamily="34" charset="0"/>
                  <a:ea typeface="Times New Roman" panose="02020603050405020304" pitchFamily="18" charset="0"/>
                  <a:cs typeface="Helvetica" panose="020B0604020202020204" pitchFamily="34" charset="0"/>
                </a:rPr>
                <a:t>Ellipse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endParaRPr>
            </a:p>
          </p:txBody>
        </p:sp>
        <p:sp>
          <p:nvSpPr>
            <p:cNvPr id="14" name="TextBox 1050">
              <a:extLst>
                <a:ext uri="{FF2B5EF4-FFF2-40B4-BE49-F238E27FC236}">
                  <a16:creationId xmlns:a16="http://schemas.microsoft.com/office/drawing/2014/main" id="{C672EAD5-8EBD-D663-A7DB-88FC6B218FF1}"/>
                </a:ext>
              </a:extLst>
            </p:cNvPr>
            <p:cNvSpPr txBox="1"/>
            <p:nvPr/>
          </p:nvSpPr>
          <p:spPr>
            <a:xfrm>
              <a:off x="457152" y="2098421"/>
              <a:ext cx="919803" cy="43482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342900" algn="l" rtl="0" fontAlgn="base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2pPr>
              <a:lvl3pPr marL="685800" algn="l" rtl="0" fontAlgn="base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3pPr>
              <a:lvl4pPr marL="1028700" algn="l" rtl="0" fontAlgn="base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4pPr>
              <a:lvl5pPr marL="1371600" algn="l" rtl="0" fontAlgn="base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5pPr>
              <a:lvl6pPr marL="1714500" algn="l" defTabSz="685800" rtl="0" eaLnBrk="1" latinLnBrk="0" hangingPunct="1"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6pPr>
              <a:lvl7pPr marL="2057400" algn="l" defTabSz="685800" rtl="0" eaLnBrk="1" latinLnBrk="0" hangingPunct="1"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7pPr>
              <a:lvl8pPr marL="2400300" algn="l" defTabSz="685800" rtl="0" eaLnBrk="1" latinLnBrk="0" hangingPunct="1"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8pPr>
              <a:lvl9pPr marL="2743200" algn="l" defTabSz="685800" rtl="0" eaLnBrk="1" latinLnBrk="0" hangingPunct="1"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400" dirty="0">
                  <a:solidFill>
                    <a:srgbClr val="000000"/>
                  </a:solidFill>
                  <a:latin typeface="Helvetica" panose="020B0604020202020204" pitchFamily="34" charset="0"/>
                  <a:ea typeface="Times New Roman" panose="02020603050405020304" pitchFamily="18" charset="0"/>
                  <a:cs typeface="Helvetica" panose="020B0604020202020204" pitchFamily="34" charset="0"/>
                </a:rPr>
                <a:t>2</a:t>
              </a:r>
              <a:r>
                <a:rPr kumimoji="0" lang="en-US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anose="020B0604020202020204" pitchFamily="34" charset="0"/>
                  <a:ea typeface="Times New Roman" panose="02020603050405020304" pitchFamily="18" charset="0"/>
                  <a:cs typeface="Helvetica" panose="020B0604020202020204" pitchFamily="34" charset="0"/>
                </a:rPr>
                <a:t>0%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endParaRPr>
            </a:p>
          </p:txBody>
        </p:sp>
      </p:grp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F6D43724-B684-580B-A641-ADA58D602B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3903953"/>
              </p:ext>
            </p:extLst>
          </p:nvPr>
        </p:nvGraphicFramePr>
        <p:xfrm>
          <a:off x="1741252" y="1439694"/>
          <a:ext cx="7612474" cy="4902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23" name="Group 22">
            <a:extLst>
              <a:ext uri="{FF2B5EF4-FFF2-40B4-BE49-F238E27FC236}">
                <a16:creationId xmlns:a16="http://schemas.microsoft.com/office/drawing/2014/main" id="{CB24F340-DC61-0DB9-9DE7-79FF341A43F8}"/>
              </a:ext>
            </a:extLst>
          </p:cNvPr>
          <p:cNvGrpSpPr/>
          <p:nvPr/>
        </p:nvGrpSpPr>
        <p:grpSpPr>
          <a:xfrm>
            <a:off x="9916983" y="4490996"/>
            <a:ext cx="1192450" cy="685697"/>
            <a:chOff x="-2" y="1560387"/>
            <a:chExt cx="1432311" cy="975681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ABF2292-C5CB-FA7D-192D-2E157346C5A4}"/>
                </a:ext>
              </a:extLst>
            </p:cNvPr>
            <p:cNvSpPr/>
            <p:nvPr/>
          </p:nvSpPr>
          <p:spPr>
            <a:xfrm>
              <a:off x="-2" y="2078869"/>
              <a:ext cx="493006" cy="457199"/>
            </a:xfrm>
            <a:prstGeom prst="rect">
              <a:avLst/>
            </a:prstGeom>
            <a:pattFill prst="dkHorz">
              <a:fgClr>
                <a:sysClr val="windowText" lastClr="000000">
                  <a:lumMod val="75000"/>
                  <a:lumOff val="25000"/>
                </a:sysClr>
              </a:fgClr>
              <a:bgClr>
                <a:sysClr val="window" lastClr="FFFFFF"/>
              </a:bgClr>
            </a:patt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342900" algn="l" rtl="0" fontAlgn="base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2pPr>
              <a:lvl3pPr marL="685800" algn="l" rtl="0" fontAlgn="base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3pPr>
              <a:lvl4pPr marL="1028700" algn="l" rtl="0" fontAlgn="base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4pPr>
              <a:lvl5pPr marL="1371600" algn="l" rtl="0" fontAlgn="base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5pPr>
              <a:lvl6pPr marL="1714500" algn="l" defTabSz="685800" rtl="0" eaLnBrk="1" latinLnBrk="0" hangingPunct="1"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6pPr>
              <a:lvl7pPr marL="2057400" algn="l" defTabSz="685800" rtl="0" eaLnBrk="1" latinLnBrk="0" hangingPunct="1"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7pPr>
              <a:lvl8pPr marL="2400300" algn="l" defTabSz="685800" rtl="0" eaLnBrk="1" latinLnBrk="0" hangingPunct="1"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8pPr>
              <a:lvl9pPr marL="2743200" algn="l" defTabSz="685800" rtl="0" eaLnBrk="1" latinLnBrk="0" hangingPunct="1"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265CA07-0C2F-1DC7-1546-6C5FE91ABF85}"/>
                </a:ext>
              </a:extLst>
            </p:cNvPr>
            <p:cNvSpPr/>
            <p:nvPr/>
          </p:nvSpPr>
          <p:spPr>
            <a:xfrm>
              <a:off x="-2" y="1561771"/>
              <a:ext cx="493006" cy="457199"/>
            </a:xfrm>
            <a:prstGeom prst="rect">
              <a:avLst/>
            </a:prstGeom>
            <a:solidFill>
              <a:sysClr val="windowText" lastClr="000000">
                <a:lumMod val="75000"/>
                <a:lumOff val="25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342900" algn="l" rtl="0" fontAlgn="base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2pPr>
              <a:lvl3pPr marL="685800" algn="l" rtl="0" fontAlgn="base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3pPr>
              <a:lvl4pPr marL="1028700" algn="l" rtl="0" fontAlgn="base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4pPr>
              <a:lvl5pPr marL="1371600" algn="l" rtl="0" fontAlgn="base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5pPr>
              <a:lvl6pPr marL="1714500" algn="l" defTabSz="685800" rtl="0" eaLnBrk="1" latinLnBrk="0" hangingPunct="1"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6pPr>
              <a:lvl7pPr marL="2057400" algn="l" defTabSz="685800" rtl="0" eaLnBrk="1" latinLnBrk="0" hangingPunct="1"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7pPr>
              <a:lvl8pPr marL="2400300" algn="l" defTabSz="685800" rtl="0" eaLnBrk="1" latinLnBrk="0" hangingPunct="1"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8pPr>
              <a:lvl9pPr marL="2743200" algn="l" defTabSz="685800" rtl="0" eaLnBrk="1" latinLnBrk="0" hangingPunct="1"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Helvetica" panose="020B0604020202020204" pitchFamily="34" charset="0"/>
                <a:ea typeface="+mn-ea"/>
                <a:cs typeface="Helvetica" panose="020B0604020202020204" pitchFamily="34" charset="0"/>
              </a:endParaRPr>
            </a:p>
          </p:txBody>
        </p:sp>
        <p:sp>
          <p:nvSpPr>
            <p:cNvPr id="21" name="TextBox 1049">
              <a:extLst>
                <a:ext uri="{FF2B5EF4-FFF2-40B4-BE49-F238E27FC236}">
                  <a16:creationId xmlns:a16="http://schemas.microsoft.com/office/drawing/2014/main" id="{78D7D609-6DF1-F11A-42AA-58A760671381}"/>
                </a:ext>
              </a:extLst>
            </p:cNvPr>
            <p:cNvSpPr txBox="1"/>
            <p:nvPr/>
          </p:nvSpPr>
          <p:spPr>
            <a:xfrm>
              <a:off x="459608" y="1560387"/>
              <a:ext cx="972701" cy="44730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342900" algn="l" rtl="0" fontAlgn="base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2pPr>
              <a:lvl3pPr marL="685800" algn="l" rtl="0" fontAlgn="base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3pPr>
              <a:lvl4pPr marL="1028700" algn="l" rtl="0" fontAlgn="base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4pPr>
              <a:lvl5pPr marL="1371600" algn="l" rtl="0" fontAlgn="base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5pPr>
              <a:lvl6pPr marL="1714500" algn="l" defTabSz="685800" rtl="0" eaLnBrk="1" latinLnBrk="0" hangingPunct="1"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6pPr>
              <a:lvl7pPr marL="2057400" algn="l" defTabSz="685800" rtl="0" eaLnBrk="1" latinLnBrk="0" hangingPunct="1"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7pPr>
              <a:lvl8pPr marL="2400300" algn="l" defTabSz="685800" rtl="0" eaLnBrk="1" latinLnBrk="0" hangingPunct="1"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8pPr>
              <a:lvl9pPr marL="2743200" algn="l" defTabSz="685800" rtl="0" eaLnBrk="1" latinLnBrk="0" hangingPunct="1"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anose="020B0604020202020204" pitchFamily="34" charset="0"/>
                  <a:ea typeface="Times New Roman" panose="02020603050405020304" pitchFamily="18" charset="0"/>
                  <a:cs typeface="Helvetica" panose="020B0604020202020204" pitchFamily="34" charset="0"/>
                </a:rPr>
                <a:t>40%</a:t>
              </a: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endParaRPr>
            </a:p>
          </p:txBody>
        </p:sp>
        <p:sp>
          <p:nvSpPr>
            <p:cNvPr id="22" name="TextBox 1050">
              <a:extLst>
                <a:ext uri="{FF2B5EF4-FFF2-40B4-BE49-F238E27FC236}">
                  <a16:creationId xmlns:a16="http://schemas.microsoft.com/office/drawing/2014/main" id="{D4451CDA-5762-C5B1-4C87-9474AADA3373}"/>
                </a:ext>
              </a:extLst>
            </p:cNvPr>
            <p:cNvSpPr txBox="1"/>
            <p:nvPr/>
          </p:nvSpPr>
          <p:spPr>
            <a:xfrm>
              <a:off x="457152" y="2098421"/>
              <a:ext cx="919803" cy="43482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1pPr>
              <a:lvl2pPr marL="342900" algn="l" rtl="0" fontAlgn="base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2pPr>
              <a:lvl3pPr marL="685800" algn="l" rtl="0" fontAlgn="base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3pPr>
              <a:lvl4pPr marL="1028700" algn="l" rtl="0" fontAlgn="base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4pPr>
              <a:lvl5pPr marL="1371600" algn="l" rtl="0" fontAlgn="base">
                <a:spcBef>
                  <a:spcPct val="0"/>
                </a:spcBef>
                <a:spcAft>
                  <a:spcPct val="0"/>
                </a:spcAft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5pPr>
              <a:lvl6pPr marL="1714500" algn="l" defTabSz="685800" rtl="0" eaLnBrk="1" latinLnBrk="0" hangingPunct="1"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6pPr>
              <a:lvl7pPr marL="2057400" algn="l" defTabSz="685800" rtl="0" eaLnBrk="1" latinLnBrk="0" hangingPunct="1"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7pPr>
              <a:lvl8pPr marL="2400300" algn="l" defTabSz="685800" rtl="0" eaLnBrk="1" latinLnBrk="0" hangingPunct="1"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8pPr>
              <a:lvl9pPr marL="2743200" algn="l" defTabSz="685800" rtl="0" eaLnBrk="1" latinLnBrk="0" hangingPunct="1">
                <a:defRPr sz="1800" kern="1200">
                  <a:solidFill>
                    <a:schemeClr val="tx1"/>
                  </a:solidFill>
                  <a:latin typeface="Arial" charset="0"/>
                  <a:ea typeface="ＭＳ Ｐゴシック" charset="-128"/>
                  <a:cs typeface="Arial" charset="0"/>
                </a:defRPr>
              </a:lvl9pPr>
            </a:lstStyle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Helvetica" panose="020B0604020202020204" pitchFamily="34" charset="0"/>
                  <a:ea typeface="Times New Roman" panose="02020603050405020304" pitchFamily="18" charset="0"/>
                  <a:cs typeface="Helvetica" panose="020B0604020202020204" pitchFamily="34" charset="0"/>
                </a:rPr>
                <a:t>60%</a:t>
              </a:r>
              <a:endParaRPr kumimoji="0" lang="en-US" sz="16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Helvetica" panose="020B0604020202020204" pitchFamily="34" charset="0"/>
                <a:ea typeface="Times New Roman" panose="02020603050405020304" pitchFamily="18" charset="0"/>
                <a:cs typeface="Helvetica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1529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0B3A92D-478E-F030-16F2-486F379A1B64}"/>
              </a:ext>
            </a:extLst>
          </p:cNvPr>
          <p:cNvSpPr txBox="1">
            <a:spLocks/>
          </p:cNvSpPr>
          <p:nvPr/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2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399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Theoretical Stress Concentration Factor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86884E5-7EAC-D58C-7F35-6EC349033B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0279589"/>
              </p:ext>
            </p:extLst>
          </p:nvPr>
        </p:nvGraphicFramePr>
        <p:xfrm>
          <a:off x="6096000" y="2037802"/>
          <a:ext cx="4931100" cy="3230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02919B2-F424-6F83-C9CD-6474695BA8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5166339"/>
              </p:ext>
            </p:extLst>
          </p:nvPr>
        </p:nvGraphicFramePr>
        <p:xfrm>
          <a:off x="961937" y="2037802"/>
          <a:ext cx="4599963" cy="3230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580548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ace Gant Symposium" id="{AE00CF9D-A858-0E40-97BD-CD4704E3B39E}" vid="{529EADD8-0D71-AB4E-98F4-52ACA6C346D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361</Words>
  <Application>Microsoft Office PowerPoint</Application>
  <PresentationFormat>Widescreen</PresentationFormat>
  <Paragraphs>83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Aptos</vt:lpstr>
      <vt:lpstr>Arial</vt:lpstr>
      <vt:lpstr>Calibri</vt:lpstr>
      <vt:lpstr>Calibri Light</vt:lpstr>
      <vt:lpstr>Helvetica</vt:lpstr>
      <vt:lpstr>Times New Roman</vt:lpstr>
      <vt:lpstr>Office Theme</vt:lpstr>
      <vt:lpstr>Investigation of Stress Concentrations in Parts Manufactured with Fused Deposition Modeling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Investigation of Stress Concentrations in Parts Manufactured with Fused Deposition Modeling</dc:title>
  <dc:creator>Winona Roulston</dc:creator>
  <cp:lastModifiedBy>Michelle A. Coe</cp:lastModifiedBy>
  <cp:revision>2</cp:revision>
  <dcterms:created xsi:type="dcterms:W3CDTF">2024-04-05T23:48:25Z</dcterms:created>
  <dcterms:modified xsi:type="dcterms:W3CDTF">2024-04-11T19:50:57Z</dcterms:modified>
</cp:coreProperties>
</file>